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1"/>
  </p:notesMasterIdLst>
  <p:sldIdLst>
    <p:sldId id="519" r:id="rId2"/>
    <p:sldId id="778" r:id="rId3"/>
    <p:sldId id="854" r:id="rId4"/>
    <p:sldId id="845" r:id="rId5"/>
    <p:sldId id="855" r:id="rId6"/>
    <p:sldId id="869" r:id="rId7"/>
    <p:sldId id="870" r:id="rId8"/>
    <p:sldId id="871" r:id="rId9"/>
    <p:sldId id="872" r:id="rId10"/>
    <p:sldId id="873" r:id="rId11"/>
    <p:sldId id="856" r:id="rId12"/>
    <p:sldId id="861" r:id="rId13"/>
    <p:sldId id="874" r:id="rId14"/>
    <p:sldId id="875" r:id="rId15"/>
    <p:sldId id="876" r:id="rId16"/>
    <p:sldId id="877" r:id="rId17"/>
    <p:sldId id="862" r:id="rId18"/>
    <p:sldId id="881" r:id="rId19"/>
    <p:sldId id="878" r:id="rId20"/>
    <p:sldId id="879" r:id="rId21"/>
    <p:sldId id="880" r:id="rId22"/>
    <p:sldId id="885" r:id="rId23"/>
    <p:sldId id="882" r:id="rId24"/>
    <p:sldId id="863" r:id="rId25"/>
    <p:sldId id="883" r:id="rId26"/>
    <p:sldId id="886" r:id="rId27"/>
    <p:sldId id="887" r:id="rId28"/>
    <p:sldId id="888" r:id="rId29"/>
    <p:sldId id="889" r:id="rId30"/>
    <p:sldId id="890" r:id="rId31"/>
    <p:sldId id="891" r:id="rId32"/>
    <p:sldId id="892" r:id="rId33"/>
    <p:sldId id="893" r:id="rId34"/>
    <p:sldId id="894" r:id="rId35"/>
    <p:sldId id="895" r:id="rId36"/>
    <p:sldId id="896" r:id="rId37"/>
    <p:sldId id="898" r:id="rId38"/>
    <p:sldId id="860" r:id="rId39"/>
    <p:sldId id="839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scadia Code PL" panose="020B0609020000020004" pitchFamily="49" charset="0"/>
      <p:regular r:id="rId46"/>
      <p:bold r:id="rId47"/>
    </p:embeddedFont>
    <p:embeddedFont>
      <p:font typeface="Montserrat SemiBold" panose="020B0604020202020204" charset="0"/>
      <p:regular r:id="rId48"/>
      <p:bold r:id="rId49"/>
      <p:italic r:id="rId50"/>
      <p:boldItalic r:id="rId51"/>
    </p:embeddedFont>
    <p:embeddedFont>
      <p:font typeface="Neo Sans Std" panose="020B0504030504040204" pitchFamily="34" charset="0"/>
      <p:regular r:id="rId52"/>
      <p:bold r:id="rId53"/>
    </p:embeddedFont>
    <p:embeddedFont>
      <p:font typeface="Neo Sans Std Light" panose="020B0304030504040204" pitchFamily="34" charset="0"/>
      <p:regular r:id="rId54"/>
    </p:embeddedFont>
    <p:embeddedFont>
      <p:font typeface="Neo Sans Std Medium" panose="020B0704030504040204" pitchFamily="34" charset="0"/>
      <p:regular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  <a:srgbClr val="4781AE"/>
    <a:srgbClr val="D8B990"/>
    <a:srgbClr val="FF6743"/>
    <a:srgbClr val="DAC1DC"/>
    <a:srgbClr val="006B6B"/>
    <a:srgbClr val="776A74"/>
    <a:srgbClr val="008080"/>
    <a:srgbClr val="275C68"/>
    <a:srgbClr val="347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094" autoAdjust="0"/>
  </p:normalViewPr>
  <p:slideViewPr>
    <p:cSldViewPr snapToGrid="0" snapToObjects="1">
      <p:cViewPr varScale="1">
        <p:scale>
          <a:sx n="120" d="100"/>
          <a:sy n="120" d="100"/>
        </p:scale>
        <p:origin x="1380" y="10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¿Qué es CSS </a:t>
          </a:r>
          <a:r>
            <a:rPr lang="es-ES" dirty="0" err="1">
              <a:solidFill>
                <a:srgbClr val="494738"/>
              </a:solidFill>
            </a:rPr>
            <a:t>Grid</a:t>
          </a:r>
          <a:r>
            <a:rPr lang="es-ES" dirty="0">
              <a:solidFill>
                <a:srgbClr val="494738"/>
              </a:solidFill>
            </a:rPr>
            <a:t>?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Partes de una </a:t>
          </a:r>
          <a:r>
            <a:rPr lang="es-ES" dirty="0" err="1">
              <a:solidFill>
                <a:srgbClr val="494738"/>
              </a:solidFill>
            </a:rPr>
            <a:t>Grid</a:t>
          </a:r>
          <a:endParaRPr lang="es-ES" dirty="0">
            <a:solidFill>
              <a:srgbClr val="494738"/>
            </a:solidFill>
          </a:endParaRP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posicionamiento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Funciones y valores especiales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estructura</a:t>
          </a: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AAF8F48-8507-462E-8A25-0B45403575D3}">
      <dgm:prSet custT="1"/>
      <dgm:spPr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72823" tIns="40640" rIns="40640" bIns="4064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gm:t>
    </dgm:pt>
    <dgm:pt modelId="{3B6D1CF8-8F5B-49BE-B946-16D991D9E527}" type="parTrans" cxnId="{4034804C-B3A5-4E6A-B61B-8FADE6E4920B}">
      <dgm:prSet/>
      <dgm:spPr/>
      <dgm:t>
        <a:bodyPr/>
        <a:lstStyle/>
        <a:p>
          <a:endParaRPr lang="es-ES"/>
        </a:p>
      </dgm:t>
    </dgm:pt>
    <dgm:pt modelId="{F4EB4064-B1DE-404A-B823-78B77957BE0D}" type="sibTrans" cxnId="{4034804C-B3A5-4E6A-B61B-8FADE6E4920B}">
      <dgm:prSet/>
      <dgm:spPr/>
      <dgm:t>
        <a:bodyPr/>
        <a:lstStyle/>
        <a:p>
          <a:endParaRPr lang="es-ES"/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6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6"/>
      <dgm:spPr/>
    </dgm:pt>
    <dgm:pt modelId="{08B8B7CA-03AC-4442-A109-5A9DBDA857D1}" type="pres">
      <dgm:prSet presAssocID="{A391BF19-2FCF-42C1-857B-30F559DE1B34}" presName="dstNode" presStyleLbl="node1" presStyleIdx="0" presStyleCnt="6"/>
      <dgm:spPr/>
    </dgm:pt>
    <dgm:pt modelId="{BC978584-F189-45C3-A51D-1D84888E7908}" type="pres">
      <dgm:prSet presAssocID="{5FE5D853-65CE-4055-AD68-D992AF51D6C2}" presName="text_1" presStyleLbl="node1" presStyleIdx="0" presStyleCnt="6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6"/>
      <dgm:spPr/>
    </dgm:pt>
    <dgm:pt modelId="{85D1FDF3-4980-4479-9686-C77ECC9D6C73}" type="pres">
      <dgm:prSet presAssocID="{16D00D14-53A2-4DEE-9E35-8DF695E72031}" presName="text_2" presStyleLbl="node1" presStyleIdx="1" presStyleCnt="6">
        <dgm:presLayoutVars>
          <dgm:bulletEnabled val="1"/>
        </dgm:presLayoutVars>
      </dgm:prSet>
      <dgm:spPr/>
    </dgm:pt>
    <dgm:pt modelId="{CF9930EB-DAAC-4105-A00A-AA63BD533C99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6"/>
      <dgm:spPr/>
    </dgm:pt>
    <dgm:pt modelId="{E5C65D2D-D1AD-45B2-A55C-481655ECD7BE}" type="pres">
      <dgm:prSet presAssocID="{4EC092F2-95D2-4950-B460-128BDED9E309}" presName="text_3" presStyleLbl="node1" presStyleIdx="2" presStyleCnt="6">
        <dgm:presLayoutVars>
          <dgm:bulletEnabled val="1"/>
        </dgm:presLayoutVars>
      </dgm:prSet>
      <dgm:spPr/>
    </dgm:pt>
    <dgm:pt modelId="{420454AF-89D9-41A0-8D7B-808D80D8B506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6"/>
      <dgm:spPr/>
    </dgm:pt>
    <dgm:pt modelId="{6FA1399B-93C1-4065-9D87-2B4C4C38062F}" type="pres">
      <dgm:prSet presAssocID="{A5B0919E-93CB-4FA5-B98D-ABA6375A7BCB}" presName="text_4" presStyleLbl="node1" presStyleIdx="3" presStyleCnt="6">
        <dgm:presLayoutVars>
          <dgm:bulletEnabled val="1"/>
        </dgm:presLayoutVars>
      </dgm:prSet>
      <dgm:spPr/>
    </dgm:pt>
    <dgm:pt modelId="{1F469B26-CA3D-4AD8-B138-6FB5C5060702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6"/>
      <dgm:spPr/>
    </dgm:pt>
    <dgm:pt modelId="{7FA87C79-ECF3-4ED3-8C22-0EB96ABC9D85}" type="pres">
      <dgm:prSet presAssocID="{0B74F1DF-9B4B-4345-9E8C-ECD0C5E4B6FB}" presName="text_5" presStyleLbl="node1" presStyleIdx="4" presStyleCnt="6">
        <dgm:presLayoutVars>
          <dgm:bulletEnabled val="1"/>
        </dgm:presLayoutVars>
      </dgm:prSet>
      <dgm:spPr/>
    </dgm:pt>
    <dgm:pt modelId="{8F7ACECB-4ACE-4EBF-A377-133982D023F9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6"/>
      <dgm:spPr/>
    </dgm:pt>
    <dgm:pt modelId="{6C858AFD-B3F1-4CD9-B19B-6CBF5BCC59BE}" type="pres">
      <dgm:prSet presAssocID="{3AAF8F48-8507-462E-8A25-0B45403575D3}" presName="text_6" presStyleLbl="node1" presStyleIdx="5" presStyleCnt="6">
        <dgm:presLayoutVars>
          <dgm:bulletEnabled val="1"/>
        </dgm:presLayoutVars>
      </dgm:prSet>
      <dgm:spPr>
        <a:xfrm>
          <a:off x="265303" y="2749122"/>
          <a:ext cx="4590533" cy="343713"/>
        </a:xfrm>
        <a:prstGeom prst="rect">
          <a:avLst/>
        </a:prstGeom>
      </dgm:spPr>
    </dgm:pt>
    <dgm:pt modelId="{A0040305-E57B-40AF-BBD2-41A7D235AF0E}" type="pres">
      <dgm:prSet presAssocID="{3AAF8F48-8507-462E-8A25-0B45403575D3}" presName="accent_6" presStyleCnt="0"/>
      <dgm:spPr/>
    </dgm:pt>
    <dgm:pt modelId="{E0649849-D027-43B6-A879-B6DADC114081}" type="pres">
      <dgm:prSet presAssocID="{3AAF8F48-8507-462E-8A25-0B45403575D3}" presName="accentRepeatNode" presStyleLbl="solidFgAcc1" presStyleIdx="5" presStyleCnt="6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89C2F52B-4C9F-4359-B8E3-27E11B0DE51A}" type="presOf" srcId="{4EC092F2-95D2-4950-B460-128BDED9E309}" destId="{E5C65D2D-D1AD-45B2-A55C-481655ECD7BE}" srcOrd="0" destOrd="0" presId="urn:microsoft.com/office/officeart/2008/layout/VerticalCurvedList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0B961C60-3E89-4968-80C1-119D990A19C5}" type="presOf" srcId="{16D00D14-53A2-4DEE-9E35-8DF695E72031}" destId="{85D1FDF3-4980-4479-9686-C77ECC9D6C73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0FEDC86A-B6B0-4A74-B533-9DF01600F04B}" type="presOf" srcId="{3AAF8F48-8507-462E-8A25-0B45403575D3}" destId="{6C858AFD-B3F1-4CD9-B19B-6CBF5BCC59BE}" srcOrd="0" destOrd="0" presId="urn:microsoft.com/office/officeart/2008/layout/VerticalCurvedList"/>
    <dgm:cxn modelId="{4034804C-B3A5-4E6A-B61B-8FADE6E4920B}" srcId="{A391BF19-2FCF-42C1-857B-30F559DE1B34}" destId="{3AAF8F48-8507-462E-8A25-0B45403575D3}" srcOrd="5" destOrd="0" parTransId="{3B6D1CF8-8F5B-49BE-B946-16D991D9E527}" sibTransId="{F4EB4064-B1DE-404A-B823-78B77957BE0D}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ED36BF9E-ACE8-46EF-89ED-26EE6F2F1BF1}" type="presOf" srcId="{0B74F1DF-9B4B-4345-9E8C-ECD0C5E4B6FB}" destId="{7FA87C79-ECF3-4ED3-8C22-0EB96ABC9D85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3AE162F5-0986-410B-8C52-B6AE8F4BC6B1}" type="presOf" srcId="{A5B0919E-93CB-4FA5-B98D-ABA6375A7BCB}" destId="{6FA1399B-93C1-4065-9D87-2B4C4C38062F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988C9637-23E4-4003-9488-D087F2BF2B76}" type="presParOf" srcId="{88A1914F-E25E-41D2-B4B4-440D65583B12}" destId="{85D1FDF3-4980-4479-9686-C77ECC9D6C73}" srcOrd="3" destOrd="0" presId="urn:microsoft.com/office/officeart/2008/layout/VerticalCurvedList"/>
    <dgm:cxn modelId="{E825F199-BD1D-498E-8469-FE188CA0E6AC}" type="presParOf" srcId="{88A1914F-E25E-41D2-B4B4-440D65583B12}" destId="{CF9930EB-DAAC-4105-A00A-AA63BD533C99}" srcOrd="4" destOrd="0" presId="urn:microsoft.com/office/officeart/2008/layout/VerticalCurvedList"/>
    <dgm:cxn modelId="{3FFB7CCF-65FB-4366-8C54-CF0AE820E31A}" type="presParOf" srcId="{CF9930EB-DAAC-4105-A00A-AA63BD533C99}" destId="{19CB2109-EED2-4298-88B6-B9385A42A73C}" srcOrd="0" destOrd="0" presId="urn:microsoft.com/office/officeart/2008/layout/VerticalCurvedList"/>
    <dgm:cxn modelId="{0366DDB4-A16A-45FA-9CFF-A0D611819232}" type="presParOf" srcId="{88A1914F-E25E-41D2-B4B4-440D65583B12}" destId="{E5C65D2D-D1AD-45B2-A55C-481655ECD7BE}" srcOrd="5" destOrd="0" presId="urn:microsoft.com/office/officeart/2008/layout/VerticalCurvedList"/>
    <dgm:cxn modelId="{F6B0F11B-7D91-4A18-89F8-8D95EE5E8A31}" type="presParOf" srcId="{88A1914F-E25E-41D2-B4B4-440D65583B12}" destId="{420454AF-89D9-41A0-8D7B-808D80D8B506}" srcOrd="6" destOrd="0" presId="urn:microsoft.com/office/officeart/2008/layout/VerticalCurvedList"/>
    <dgm:cxn modelId="{BF98D9B0-D60C-465C-B264-279DD303DF38}" type="presParOf" srcId="{420454AF-89D9-41A0-8D7B-808D80D8B506}" destId="{8E41255E-E0D1-4E9D-A1AB-BDD94583E088}" srcOrd="0" destOrd="0" presId="urn:microsoft.com/office/officeart/2008/layout/VerticalCurvedList"/>
    <dgm:cxn modelId="{07AE9867-889B-40F7-9192-A316E8C0442B}" type="presParOf" srcId="{88A1914F-E25E-41D2-B4B4-440D65583B12}" destId="{6FA1399B-93C1-4065-9D87-2B4C4C38062F}" srcOrd="7" destOrd="0" presId="urn:microsoft.com/office/officeart/2008/layout/VerticalCurvedList"/>
    <dgm:cxn modelId="{62B1BDA8-BC10-4553-9FB8-C432920AEC61}" type="presParOf" srcId="{88A1914F-E25E-41D2-B4B4-440D65583B12}" destId="{1F469B26-CA3D-4AD8-B138-6FB5C5060702}" srcOrd="8" destOrd="0" presId="urn:microsoft.com/office/officeart/2008/layout/VerticalCurvedList"/>
    <dgm:cxn modelId="{EE19C6C6-678E-49EB-BA34-E999B25AAB43}" type="presParOf" srcId="{1F469B26-CA3D-4AD8-B138-6FB5C5060702}" destId="{7840941C-4E1E-4016-9BEA-2087D2B279A5}" srcOrd="0" destOrd="0" presId="urn:microsoft.com/office/officeart/2008/layout/VerticalCurvedList"/>
    <dgm:cxn modelId="{2DE1BE84-6475-4842-B75D-51B20A834078}" type="presParOf" srcId="{88A1914F-E25E-41D2-B4B4-440D65583B12}" destId="{7FA87C79-ECF3-4ED3-8C22-0EB96ABC9D85}" srcOrd="9" destOrd="0" presId="urn:microsoft.com/office/officeart/2008/layout/VerticalCurvedList"/>
    <dgm:cxn modelId="{9A5AC863-E5F0-4EFA-817E-674CC036E1F0}" type="presParOf" srcId="{88A1914F-E25E-41D2-B4B4-440D65583B12}" destId="{8F7ACECB-4ACE-4EBF-A377-133982D023F9}" srcOrd="10" destOrd="0" presId="urn:microsoft.com/office/officeart/2008/layout/VerticalCurvedList"/>
    <dgm:cxn modelId="{ADAC9C83-B0E3-453B-B0AD-98B933CD76DE}" type="presParOf" srcId="{8F7ACECB-4ACE-4EBF-A377-133982D023F9}" destId="{BBD1D983-2432-46C6-8563-B43F3C98B092}" srcOrd="0" destOrd="0" presId="urn:microsoft.com/office/officeart/2008/layout/VerticalCurvedList"/>
    <dgm:cxn modelId="{8E438A01-022B-4388-BE19-CF8168083C2D}" type="presParOf" srcId="{88A1914F-E25E-41D2-B4B4-440D65583B12}" destId="{6C858AFD-B3F1-4CD9-B19B-6CBF5BCC59BE}" srcOrd="11" destOrd="0" presId="urn:microsoft.com/office/officeart/2008/layout/VerticalCurvedList"/>
    <dgm:cxn modelId="{A78E2D46-FD9F-44C1-966B-FAAD18B335C9}" type="presParOf" srcId="{88A1914F-E25E-41D2-B4B4-440D65583B12}" destId="{A0040305-E57B-40AF-BBD2-41A7D235AF0E}" srcOrd="12" destOrd="0" presId="urn:microsoft.com/office/officeart/2008/layout/VerticalCurvedList"/>
    <dgm:cxn modelId="{39C22F89-1980-425B-9783-43A41A163FAA}" type="presParOf" srcId="{A0040305-E57B-40AF-BBD2-41A7D235AF0E}" destId="{E0649849-D027-43B6-A879-B6DADC114081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7200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 custLinFactNeighborX="0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b="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b="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4 </a:t>
          </a:r>
          <a:r>
            <a:rPr lang="es-ES" sz="800" b="0" i="0" kern="1200">
              <a:solidFill>
                <a:srgbClr val="333333"/>
              </a:solidFill>
              <a:effectLst/>
            </a:rPr>
            <a:t>más después de la 1ª.</a:t>
          </a:r>
          <a:endParaRPr lang="es-ES" sz="8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/>
            <a:t>Usada en las propiedades </a:t>
          </a:r>
          <a:r>
            <a:rPr lang="es-ES" b="1" dirty="0" err="1"/>
            <a:t>grid-template-columns</a:t>
          </a:r>
          <a:r>
            <a:rPr lang="es-ES" b="0" dirty="0"/>
            <a:t> y </a:t>
          </a:r>
          <a:r>
            <a:rPr lang="es-ES" b="1" dirty="0" err="1"/>
            <a:t>grid-template-rows</a:t>
          </a:r>
          <a:endParaRPr lang="es-ES" b="1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número repetido de filas o columnas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Admite dos parámetros, número de repeticiones y tamaño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repeat</a:t>
          </a:r>
          <a:r>
            <a:rPr lang="es-ES" b="0" dirty="0"/>
            <a:t>(4, 100px);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Define un rango de tamaño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Mayor o igual que min. y menor o igual que </a:t>
          </a:r>
          <a:r>
            <a:rPr lang="es-ES" b="0" i="0" dirty="0" err="1"/>
            <a:t>max</a:t>
          </a:r>
          <a:r>
            <a:rPr lang="es-ES" b="0" i="0" dirty="0"/>
            <a:t>.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Usada en </a:t>
          </a:r>
          <a:r>
            <a:rPr lang="es-ES" b="1" dirty="0" err="1"/>
            <a:t>grid-template-columns</a:t>
          </a:r>
          <a:r>
            <a:rPr lang="es-ES" b="0" dirty="0"/>
            <a:t>, </a:t>
          </a:r>
          <a:r>
            <a:rPr lang="es-ES" b="1" dirty="0" err="1"/>
            <a:t>grid-template-rows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auto-columns</a:t>
          </a:r>
          <a:r>
            <a:rPr lang="es-ES" b="0" dirty="0"/>
            <a:t>, </a:t>
          </a:r>
          <a:r>
            <a:rPr lang="es-ES" b="1" dirty="0" err="1"/>
            <a:t>grid</a:t>
          </a:r>
          <a:r>
            <a:rPr lang="es-ES" b="1" dirty="0"/>
            <a:t>-</a:t>
          </a:r>
          <a:r>
            <a:rPr lang="es-ES" b="1" dirty="0" err="1"/>
            <a:t>auto-rows</a:t>
          </a:r>
          <a:endParaRPr lang="es-ES" b="1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dirty="0" err="1"/>
            <a:t>grid-template-columns</a:t>
          </a:r>
          <a:r>
            <a:rPr lang="es-ES" b="0" dirty="0"/>
            <a:t>: </a:t>
          </a:r>
          <a:r>
            <a:rPr lang="es-ES" b="0" dirty="0" err="1"/>
            <a:t>minmax</a:t>
          </a:r>
          <a:r>
            <a:rPr lang="es-ES" b="0" dirty="0"/>
            <a:t>(50px, 100px) 1fr;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1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1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1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1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265303" y="171922"/>
          <a:ext cx="4590533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¿Qué es CSS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r>
            <a:rPr lang="es-ES" sz="1600" kern="1200" dirty="0">
              <a:solidFill>
                <a:srgbClr val="494738"/>
              </a:solidFill>
            </a:rPr>
            <a:t>?</a:t>
          </a:r>
        </a:p>
      </dsp:txBody>
      <dsp:txXfrm>
        <a:off x="265303" y="171922"/>
        <a:ext cx="4590533" cy="343713"/>
      </dsp:txXfrm>
    </dsp:sp>
    <dsp:sp modelId="{6230FFA4-A0CC-4603-9439-46D13515592F}">
      <dsp:nvSpPr>
        <dsp:cNvPr id="0" name=""/>
        <dsp:cNvSpPr/>
      </dsp:nvSpPr>
      <dsp:spPr>
        <a:xfrm>
          <a:off x="50482" y="1289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FDF3-4980-4479-9686-C77ECC9D6C73}">
      <dsp:nvSpPr>
        <dsp:cNvPr id="0" name=""/>
        <dsp:cNvSpPr/>
      </dsp:nvSpPr>
      <dsp:spPr>
        <a:xfrm>
          <a:off x="548031" y="687427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Partes de una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endParaRPr lang="es-ES" sz="1600" kern="1200" dirty="0">
            <a:solidFill>
              <a:srgbClr val="494738"/>
            </a:solidFill>
          </a:endParaRPr>
        </a:p>
      </dsp:txBody>
      <dsp:txXfrm>
        <a:off x="548031" y="687427"/>
        <a:ext cx="4307805" cy="343713"/>
      </dsp:txXfrm>
    </dsp:sp>
    <dsp:sp modelId="{19CB2109-EED2-4298-88B6-B9385A42A73C}">
      <dsp:nvSpPr>
        <dsp:cNvPr id="0" name=""/>
        <dsp:cNvSpPr/>
      </dsp:nvSpPr>
      <dsp:spPr>
        <a:xfrm>
          <a:off x="333210" y="644463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65D2D-D1AD-45B2-A55C-481655ECD7BE}">
      <dsp:nvSpPr>
        <dsp:cNvPr id="0" name=""/>
        <dsp:cNvSpPr/>
      </dsp:nvSpPr>
      <dsp:spPr>
        <a:xfrm>
          <a:off x="677315" y="1202932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estructura</a:t>
          </a:r>
        </a:p>
      </dsp:txBody>
      <dsp:txXfrm>
        <a:off x="677315" y="1202932"/>
        <a:ext cx="4178520" cy="343713"/>
      </dsp:txXfrm>
    </dsp:sp>
    <dsp:sp modelId="{8E41255E-E0D1-4E9D-A1AB-BDD94583E088}">
      <dsp:nvSpPr>
        <dsp:cNvPr id="0" name=""/>
        <dsp:cNvSpPr/>
      </dsp:nvSpPr>
      <dsp:spPr>
        <a:xfrm>
          <a:off x="462494" y="1159968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1399B-93C1-4065-9D87-2B4C4C38062F}">
      <dsp:nvSpPr>
        <dsp:cNvPr id="0" name=""/>
        <dsp:cNvSpPr/>
      </dsp:nvSpPr>
      <dsp:spPr>
        <a:xfrm>
          <a:off x="677315" y="1718111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posicionamiento</a:t>
          </a:r>
        </a:p>
      </dsp:txBody>
      <dsp:txXfrm>
        <a:off x="677315" y="1718111"/>
        <a:ext cx="4178520" cy="343713"/>
      </dsp:txXfrm>
    </dsp:sp>
    <dsp:sp modelId="{7840941C-4E1E-4016-9BEA-2087D2B279A5}">
      <dsp:nvSpPr>
        <dsp:cNvPr id="0" name=""/>
        <dsp:cNvSpPr/>
      </dsp:nvSpPr>
      <dsp:spPr>
        <a:xfrm>
          <a:off x="462494" y="167514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87C79-ECF3-4ED3-8C22-0EB96ABC9D85}">
      <dsp:nvSpPr>
        <dsp:cNvPr id="0" name=""/>
        <dsp:cNvSpPr/>
      </dsp:nvSpPr>
      <dsp:spPr>
        <a:xfrm>
          <a:off x="548031" y="2233616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Funciones y valores especiales</a:t>
          </a:r>
        </a:p>
      </dsp:txBody>
      <dsp:txXfrm>
        <a:off x="548031" y="2233616"/>
        <a:ext cx="4307805" cy="343713"/>
      </dsp:txXfrm>
    </dsp:sp>
    <dsp:sp modelId="{BBD1D983-2432-46C6-8563-B43F3C98B092}">
      <dsp:nvSpPr>
        <dsp:cNvPr id="0" name=""/>
        <dsp:cNvSpPr/>
      </dsp:nvSpPr>
      <dsp:spPr>
        <a:xfrm>
          <a:off x="333210" y="2190652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58AFD-B3F1-4CD9-B19B-6CBF5BCC59BE}">
      <dsp:nvSpPr>
        <dsp:cNvPr id="0" name=""/>
        <dsp:cNvSpPr/>
      </dsp:nvSpPr>
      <dsp:spPr>
        <a:xfrm>
          <a:off x="265303" y="2749122"/>
          <a:ext cx="4590533" cy="343713"/>
        </a:xfrm>
        <a:prstGeom prst="rect">
          <a:avLst/>
        </a:prstGeom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sp:txBody>
      <dsp:txXfrm>
        <a:off x="265303" y="2749122"/>
        <a:ext cx="4590533" cy="343713"/>
      </dsp:txXfrm>
    </dsp:sp>
    <dsp:sp modelId="{E0649849-D027-43B6-A879-B6DADC114081}">
      <dsp:nvSpPr>
        <dsp:cNvPr id="0" name=""/>
        <dsp:cNvSpPr/>
      </dsp:nvSpPr>
      <dsp:spPr>
        <a:xfrm>
          <a:off x="50482" y="27061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kern="1200" dirty="0" err="1">
              <a:solidFill>
                <a:srgbClr val="A0B9C4"/>
              </a:solidFill>
              <a:effectLst/>
              <a:latin typeface="DejaVu Sans Mono"/>
            </a:rPr>
            <a:t>space-around</a:t>
          </a:r>
          <a:endParaRPr lang="es-ES" sz="19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space-evenly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kern="1200" dirty="0" err="1">
              <a:solidFill>
                <a:srgbClr val="A0B9C4"/>
              </a:solidFill>
              <a:effectLst/>
              <a:latin typeface="DejaVu Sans Mono"/>
            </a:rPr>
            <a:t>space-between</a:t>
          </a:r>
          <a:endParaRPr lang="es-ES" sz="17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inicio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al final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195"/>
          <a:ext cx="2846248" cy="399614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posiciona los elementos en el centro de su espacio vertical y/o horizontal.</a:t>
          </a: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147"/>
        <a:ext cx="2696393" cy="299710"/>
      </dsp:txXfrm>
    </dsp:sp>
    <dsp:sp modelId="{44F828DA-151C-4BE0-8C90-CAF7517274FE}">
      <dsp:nvSpPr>
        <dsp:cNvPr id="0" name=""/>
        <dsp:cNvSpPr/>
      </dsp:nvSpPr>
      <dsp:spPr>
        <a:xfrm>
          <a:off x="0" y="195"/>
          <a:ext cx="1897498" cy="39961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08" y="19703"/>
        <a:ext cx="1858482" cy="3605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6350" rIns="6350" bIns="635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s-ES" sz="10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stretch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59812"/>
        <a:ext cx="4089642" cy="358874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23358"/>
        <a:ext cx="2799336" cy="431782"/>
      </dsp:txXfrm>
    </dsp:sp>
    <dsp:sp modelId="{C41E6A53-42AB-4CE4-A56B-DD8F34D8BCA1}">
      <dsp:nvSpPr>
        <dsp:cNvPr id="0" name=""/>
        <dsp:cNvSpPr/>
      </dsp:nvSpPr>
      <dsp:spPr>
        <a:xfrm>
          <a:off x="2846052" y="526347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sp:txBody>
      <dsp:txXfrm>
        <a:off x="2846052" y="586159"/>
        <a:ext cx="4089642" cy="358874"/>
      </dsp:txXfrm>
    </dsp:sp>
    <dsp:sp modelId="{40B7D956-CD0E-4559-A36D-7B18F856A052}">
      <dsp:nvSpPr>
        <dsp:cNvPr id="0" name=""/>
        <dsp:cNvSpPr/>
      </dsp:nvSpPr>
      <dsp:spPr>
        <a:xfrm>
          <a:off x="0" y="526347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549705"/>
        <a:ext cx="2799336" cy="431782"/>
      </dsp:txXfrm>
    </dsp:sp>
    <dsp:sp modelId="{55677D48-50A1-42BA-A0B9-0CE1382523E8}">
      <dsp:nvSpPr>
        <dsp:cNvPr id="0" name=""/>
        <dsp:cNvSpPr/>
      </dsp:nvSpPr>
      <dsp:spPr>
        <a:xfrm>
          <a:off x="2846052" y="1052695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sp:txBody>
      <dsp:txXfrm>
        <a:off x="2846052" y="1112507"/>
        <a:ext cx="4089642" cy="358874"/>
      </dsp:txXfrm>
    </dsp:sp>
    <dsp:sp modelId="{553003B8-FEFB-4FB8-9B0B-D537062FBACA}">
      <dsp:nvSpPr>
        <dsp:cNvPr id="0" name=""/>
        <dsp:cNvSpPr/>
      </dsp:nvSpPr>
      <dsp:spPr>
        <a:xfrm>
          <a:off x="0" y="1052695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kern="120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/>
        </a:p>
      </dsp:txBody>
      <dsp:txXfrm>
        <a:off x="23358" y="1076053"/>
        <a:ext cx="2799336" cy="431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47838"/>
        <a:ext cx="4125567" cy="287025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sz="1600" b="0" kern="120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18682"/>
        <a:ext cx="2808688" cy="345336"/>
      </dsp:txXfrm>
    </dsp:sp>
    <dsp:sp modelId="{C41E6A53-42AB-4CE4-A56B-DD8F34D8BCA1}">
      <dsp:nvSpPr>
        <dsp:cNvPr id="0" name=""/>
        <dsp:cNvSpPr/>
      </dsp:nvSpPr>
      <dsp:spPr>
        <a:xfrm>
          <a:off x="2846052" y="42097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línea 1 de columnas y se extiende 4 </a:t>
          </a:r>
          <a:r>
            <a:rPr lang="es-ES" sz="800" b="0" i="0" kern="1200">
              <a:solidFill>
                <a:srgbClr val="333333"/>
              </a:solidFill>
              <a:effectLst/>
            </a:rPr>
            <a:t>más después de la 1ª.</a:t>
          </a:r>
          <a:endParaRPr lang="es-ES" sz="800" kern="1200" dirty="0"/>
        </a:p>
      </dsp:txBody>
      <dsp:txXfrm>
        <a:off x="2846052" y="468808"/>
        <a:ext cx="4125567" cy="287025"/>
      </dsp:txXfrm>
    </dsp:sp>
    <dsp:sp modelId="{40B7D956-CD0E-4559-A36D-7B18F856A052}">
      <dsp:nvSpPr>
        <dsp:cNvPr id="0" name=""/>
        <dsp:cNvSpPr/>
      </dsp:nvSpPr>
      <dsp:spPr>
        <a:xfrm>
          <a:off x="0" y="42097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439652"/>
        <a:ext cx="2808688" cy="345336"/>
      </dsp:txXfrm>
    </dsp:sp>
    <dsp:sp modelId="{55677D48-50A1-42BA-A0B9-0CE1382523E8}">
      <dsp:nvSpPr>
        <dsp:cNvPr id="0" name=""/>
        <dsp:cNvSpPr/>
      </dsp:nvSpPr>
      <dsp:spPr>
        <a:xfrm>
          <a:off x="2846052" y="841941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sp:txBody>
      <dsp:txXfrm>
        <a:off x="2846052" y="889779"/>
        <a:ext cx="4125567" cy="287025"/>
      </dsp:txXfrm>
    </dsp:sp>
    <dsp:sp modelId="{553003B8-FEFB-4FB8-9B0B-D537062FBACA}">
      <dsp:nvSpPr>
        <dsp:cNvPr id="0" name=""/>
        <dsp:cNvSpPr/>
      </dsp:nvSpPr>
      <dsp:spPr>
        <a:xfrm>
          <a:off x="0" y="841941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sz="1600" kern="1200" dirty="0"/>
        </a:p>
      </dsp:txBody>
      <dsp:txXfrm>
        <a:off x="18682" y="860623"/>
        <a:ext cx="2808688" cy="345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/>
            <a:t>Usada en las propiedades </a:t>
          </a:r>
          <a:r>
            <a:rPr lang="es-ES" sz="1000" b="1" kern="1200" dirty="0" err="1"/>
            <a:t>grid-template-columns</a:t>
          </a:r>
          <a:r>
            <a:rPr lang="es-ES" sz="1000" b="0" kern="1200" dirty="0"/>
            <a:t> y </a:t>
          </a:r>
          <a:r>
            <a:rPr lang="es-ES" sz="1000" b="1" kern="1200" dirty="0" err="1"/>
            <a:t>grid-template-rows</a:t>
          </a:r>
          <a:endParaRPr lang="es-ES" sz="1000" b="1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Define un número repetido de filas o columnas</a:t>
          </a:r>
          <a:endParaRPr lang="es-ES" sz="10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/>
            <a:t>Admite dos parámetros, número de repeticiones y tamaño</a:t>
          </a:r>
          <a:endParaRPr lang="es-ES" sz="1000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kern="1200" dirty="0" err="1"/>
            <a:t>grid-template-columns</a:t>
          </a:r>
          <a:r>
            <a:rPr lang="es-ES" sz="1000" b="0" kern="1200" dirty="0"/>
            <a:t>: </a:t>
          </a:r>
          <a:r>
            <a:rPr lang="es-ES" sz="1000" b="0" kern="1200" dirty="0" err="1"/>
            <a:t>repeat</a:t>
          </a:r>
          <a:r>
            <a:rPr lang="es-ES" sz="1000" b="0" kern="1200" dirty="0"/>
            <a:t>(4, 100px);</a:t>
          </a:r>
          <a:endParaRPr lang="es-ES" sz="10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Define un rango de tamaño</a:t>
          </a:r>
          <a:endParaRPr lang="es-ES" sz="800" kern="1200" dirty="0"/>
        </a:p>
      </dsp:txBody>
      <dsp:txXfrm>
        <a:off x="319368" y="214953"/>
        <a:ext cx="2860535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Mayor o igual que min. y menor o igual que </a:t>
          </a:r>
          <a:r>
            <a:rPr lang="es-ES" sz="800" b="0" i="0" kern="1200" dirty="0" err="1"/>
            <a:t>max</a:t>
          </a:r>
          <a:r>
            <a:rPr lang="es-ES" sz="800" b="0" i="0" kern="1200" dirty="0"/>
            <a:t>.</a:t>
          </a:r>
          <a:endParaRPr lang="es-ES" sz="800" kern="1200" dirty="0"/>
        </a:p>
      </dsp:txBody>
      <dsp:txXfrm>
        <a:off x="565972" y="860262"/>
        <a:ext cx="2613931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261393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i="0" kern="1200" dirty="0"/>
            <a:t>Usada en </a:t>
          </a:r>
          <a:r>
            <a:rPr lang="es-ES" sz="800" b="1" kern="1200" dirty="0" err="1"/>
            <a:t>grid-template-columns</a:t>
          </a:r>
          <a:r>
            <a:rPr lang="es-ES" sz="800" b="0" kern="1200" dirty="0"/>
            <a:t>, </a:t>
          </a:r>
          <a:r>
            <a:rPr lang="es-ES" sz="800" b="1" kern="1200" dirty="0" err="1"/>
            <a:t>grid-template-rows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auto-columns</a:t>
          </a:r>
          <a:r>
            <a:rPr lang="es-ES" sz="800" b="0" kern="1200" dirty="0"/>
            <a:t>, </a:t>
          </a:r>
          <a:r>
            <a:rPr lang="es-ES" sz="800" b="1" kern="1200" dirty="0" err="1"/>
            <a:t>grid</a:t>
          </a:r>
          <a:r>
            <a:rPr lang="es-ES" sz="800" b="1" kern="1200" dirty="0"/>
            <a:t>-</a:t>
          </a:r>
          <a:r>
            <a:rPr lang="es-ES" sz="800" b="1" kern="1200" dirty="0" err="1"/>
            <a:t>auto-rows</a:t>
          </a:r>
          <a:endParaRPr lang="es-ES" sz="800" b="1" kern="1200" dirty="0"/>
        </a:p>
      </dsp:txBody>
      <dsp:txXfrm>
        <a:off x="565972" y="1505570"/>
        <a:ext cx="2613931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2860535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kern="1200" dirty="0" err="1"/>
            <a:t>grid-template-columns</a:t>
          </a:r>
          <a:r>
            <a:rPr lang="es-ES" sz="800" b="0" kern="1200" dirty="0"/>
            <a:t>: </a:t>
          </a:r>
          <a:r>
            <a:rPr lang="es-ES" sz="800" b="0" kern="1200" dirty="0" err="1"/>
            <a:t>minmax</a:t>
          </a:r>
          <a:r>
            <a:rPr lang="es-ES" sz="800" b="0" kern="1200" dirty="0"/>
            <a:t>(50px, 100px) 1fr;</a:t>
          </a:r>
          <a:endParaRPr lang="es-ES" sz="800" kern="1200" dirty="0"/>
        </a:p>
      </dsp:txBody>
      <dsp:txXfrm>
        <a:off x="319368" y="2150879"/>
        <a:ext cx="2860535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200" b="0" i="0" kern="1200" dirty="0"/>
            <a:t>Define el tamaño más pequeño de una caja sin que el contenido llegue a desbordar</a:t>
          </a:r>
          <a:endParaRPr lang="es-ES" sz="12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77206"/>
        <a:ext cx="4037462" cy="46323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>
              <a:solidFill>
                <a:srgbClr val="FF2C6B"/>
              </a:solidFill>
              <a:effectLst/>
              <a:latin typeface="DejaVu Sans Mono"/>
            </a:rPr>
            <a:t>min-</a:t>
          </a: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30151"/>
        <a:ext cx="2785750" cy="557343"/>
      </dsp:txXfrm>
    </dsp:sp>
    <dsp:sp modelId="{C41E6A53-42AB-4CE4-A56B-DD8F34D8BCA1}">
      <dsp:nvSpPr>
        <dsp:cNvPr id="0" name=""/>
        <dsp:cNvSpPr/>
      </dsp:nvSpPr>
      <dsp:spPr>
        <a:xfrm>
          <a:off x="2846052" y="67941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Define el tamaño máximo en función de su contenido, minimiza el espacio vacío y evita el desbordamiento</a:t>
          </a:r>
          <a:endParaRPr lang="es-ES" sz="1200" kern="1200" dirty="0"/>
        </a:p>
      </dsp:txBody>
      <dsp:txXfrm>
        <a:off x="2846052" y="756616"/>
        <a:ext cx="4037462" cy="463233"/>
      </dsp:txXfrm>
    </dsp:sp>
    <dsp:sp modelId="{40B7D956-CD0E-4559-A36D-7B18F856A052}">
      <dsp:nvSpPr>
        <dsp:cNvPr id="0" name=""/>
        <dsp:cNvSpPr/>
      </dsp:nvSpPr>
      <dsp:spPr>
        <a:xfrm>
          <a:off x="0" y="67941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max-content</a:t>
          </a:r>
          <a:endParaRPr lang="es-ES" sz="1600" b="1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30151" y="709561"/>
        <a:ext cx="2785750" cy="557343"/>
      </dsp:txXfrm>
    </dsp:sp>
    <dsp:sp modelId="{55677D48-50A1-42BA-A0B9-0CE1382523E8}">
      <dsp:nvSpPr>
        <dsp:cNvPr id="0" name=""/>
        <dsp:cNvSpPr/>
      </dsp:nvSpPr>
      <dsp:spPr>
        <a:xfrm>
          <a:off x="2846052" y="1358820"/>
          <a:ext cx="4269079" cy="61764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Representa una fracción del espacio disponible en el </a:t>
          </a:r>
          <a:r>
            <a:rPr lang="es-ES" sz="1200" b="0" i="0" kern="1200" dirty="0" err="1"/>
            <a:t>grid</a:t>
          </a:r>
          <a:r>
            <a:rPr lang="es-ES" sz="1200" b="0" i="0" kern="1200" dirty="0"/>
            <a:t> container</a:t>
          </a:r>
          <a:endParaRPr lang="es-ES" sz="1200" kern="1200" dirty="0"/>
        </a:p>
      </dsp:txBody>
      <dsp:txXfrm>
        <a:off x="2846052" y="1436026"/>
        <a:ext cx="4037462" cy="463233"/>
      </dsp:txXfrm>
    </dsp:sp>
    <dsp:sp modelId="{553003B8-FEFB-4FB8-9B0B-D537062FBACA}">
      <dsp:nvSpPr>
        <dsp:cNvPr id="0" name=""/>
        <dsp:cNvSpPr/>
      </dsp:nvSpPr>
      <dsp:spPr>
        <a:xfrm>
          <a:off x="0" y="1358820"/>
          <a:ext cx="2846052" cy="6176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 err="1">
              <a:solidFill>
                <a:srgbClr val="FF2C6B"/>
              </a:solidFill>
              <a:effectLst/>
              <a:latin typeface="DejaVu Sans Mono"/>
            </a:rPr>
            <a:t>fr</a:t>
          </a:r>
          <a:endParaRPr lang="es-ES" sz="1600" b="1" kern="1200" dirty="0"/>
        </a:p>
      </dsp:txBody>
      <dsp:txXfrm>
        <a:off x="30151" y="1388971"/>
        <a:ext cx="2785750" cy="5573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inicio de su espacio vertical y/o horizontal (valor por defecto)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flex-start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al final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 err="1">
              <a:solidFill>
                <a:srgbClr val="A0B9C4"/>
              </a:solidFill>
              <a:effectLst/>
              <a:latin typeface="DejaVu Sans Mono"/>
            </a:rPr>
            <a:t>flex-end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1897498" y="0"/>
          <a:ext cx="2846248" cy="400005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 posiciona la cuadrícula en el centro de su espacio vertical y/o horizontal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1897498" y="50001"/>
        <a:ext cx="2696246" cy="300003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1897498" cy="4000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>
              <a:solidFill>
                <a:srgbClr val="A0B9C4"/>
              </a:solidFill>
              <a:effectLst/>
              <a:latin typeface="DejaVu Sans Mono"/>
            </a:rPr>
            <a:t>center</a:t>
          </a:r>
          <a:endParaRPr lang="es-ES" sz="20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9527" y="19527"/>
        <a:ext cx="1858444" cy="360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27/05/2021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48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Antes de ver las siguientes propiedades tenemos que tener claros dos conceptos claves, la </a:t>
            </a:r>
            <a:r>
              <a:rPr lang="es-ES" dirty="0"/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 la </a:t>
            </a:r>
            <a:r>
              <a:rPr lang="es-ES" dirty="0"/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Cuando hablamos de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nos referimos a las filas y columnas que definimos mediante alguna de las propiedades que veremos a continuación.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La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hace referencia a las filas y columnas no definidas pero que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puede crear si fuera necesario para el contenido.</a:t>
            </a:r>
          </a:p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Este comportamiento también podremos controlarlo como veremos más adelante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269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24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47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36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17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Ejemplo: Tenemos definido un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container de 3x3 ocupado con 5 elementos pero es posible que nuestra aplicación genere algún elemento más.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Con la propiedad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auto-flow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column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auto-columns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100px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establecemos que todo elemento que venga de más se establezca en nuevas columnas con un ancho de 100px.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119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308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035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Una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vez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temenos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las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del grid es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momento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definir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qué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celdas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o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áreas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ocupará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cada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elemento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91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5487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1149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3710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183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repeat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Esta función puede ser usada en las propiedades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y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Con ella podemos definir un número repetido de filas o columnas. La función admite dos parámetros, el primero es el número de repeticiones y el segundo el tamaño. Para crear cuatro columnas de 100px escribiríamos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repeat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(4, 100px);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minmax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un rango de tamaño mayor o igual que min y menor o igual que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Puede ser usada dentro de: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auto-rows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Por ejemplo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grid-template-columns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minmax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(50px, 100px) 1fr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1fr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;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018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min-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más pequeño de una caja sin que el contenido llegue a desbordar.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max-content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define el tamaño máximo de una caja en función de su contenido, es decir minimiza el espacio vacío y evita el desbordamiento. Si tenemos un contenedor padre con un ancho infinito y establecemos este valor a un elemento hijo cuyo contenido es un texto, el ancho máximo que ocupará será el que ocupe dicho texto.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fr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introduce esta nueva unidad de medida. Lo que representa es una fracción del espacio disponible en el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container. Al utilizarla podemos crear elementos que se expanden y encogen de acuerdo al espacio disponible.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2021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052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4248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1293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462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1. Es un sistema de maquetación en rejilla pensado para distribuir el contenido en filas y/o columnas.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2. Esto nos permite trabajar sobre dos ejes, el horizontal (x) y el vertical (y).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3. También permite dividir una página o elemento en áreas o regiones.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4. El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 se define en la propiedad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con el valor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o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inline-grid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5. Una vez definido, todos los hijos directos se convertirán en elementos de la cuadrícula.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796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16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1626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4093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4639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001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819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2634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300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059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862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Cell o celda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 la división más pequeña que puede tener un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Está delimitada por dos líneas verticales y dos horizontales.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Si no tenemos definidas estas celdas de manera explícita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generará de manera implícita o automática una celda por cada elemento hijo que encuentre y este pasará a ocupar dicha celda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Áreas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se crean a partir de una o más celdas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y siempre deben ser de naturaleza rectangular, es decir no podemos crear un área en forma de "T" por ejemplo.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61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0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11.png"/><Relationship Id="rId9" Type="http://schemas.microsoft.com/office/2007/relationships/diagramDrawing" Target="../diagrams/drawing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11.png"/><Relationship Id="rId9" Type="http://schemas.microsoft.com/office/2007/relationships/diagramDrawing" Target="../diagrams/drawing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11.png"/><Relationship Id="rId9" Type="http://schemas.microsoft.com/office/2007/relationships/diagramDrawing" Target="../diagrams/drawing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.sv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effectLst/>
                <a:latin typeface="Montserrat SemiBold" panose="00000700000000000000" pitchFamily="2" charset="0"/>
              </a:rPr>
              <a:t>CSS Grid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Control de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estructura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69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Antes de empezar…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D52B44-8047-4DE0-9740-7F25205BC4F0}"/>
              </a:ext>
            </a:extLst>
          </p:cNvPr>
          <p:cNvGrpSpPr/>
          <p:nvPr/>
        </p:nvGrpSpPr>
        <p:grpSpPr>
          <a:xfrm>
            <a:off x="647699" y="1331568"/>
            <a:ext cx="8100127" cy="910451"/>
            <a:chOff x="647699" y="1615913"/>
            <a:chExt cx="8100127" cy="910451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7C7007A-EB77-4A1C-A4B0-CDE6FBED30BD}"/>
                </a:ext>
              </a:extLst>
            </p:cNvPr>
            <p:cNvSpPr/>
            <p:nvPr/>
          </p:nvSpPr>
          <p:spPr>
            <a:xfrm>
              <a:off x="1440000" y="1615913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Cuando hablamos de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explícita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nos referimos a las filas y columnas que definimos mediante alguna de las propiedades que veremos a continuación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2DDF0DB8-45F0-4BA1-85E0-B17FE9C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82CB3D5-15AD-4D4E-A5FC-7A8DBB3EB14D}"/>
              </a:ext>
            </a:extLst>
          </p:cNvPr>
          <p:cNvGrpSpPr/>
          <p:nvPr/>
        </p:nvGrpSpPr>
        <p:grpSpPr>
          <a:xfrm>
            <a:off x="647699" y="3180193"/>
            <a:ext cx="8100127" cy="910451"/>
            <a:chOff x="647699" y="1615912"/>
            <a:chExt cx="8100127" cy="910451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693A585-D2AD-4BEF-AE01-78DA77C32B51}"/>
                </a:ext>
              </a:extLst>
            </p:cNvPr>
            <p:cNvSpPr/>
            <p:nvPr/>
          </p:nvSpPr>
          <p:spPr>
            <a:xfrm>
              <a:off x="1440000" y="1615912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La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hace referencia a las filas y columnas no definidas que </a:t>
              </a:r>
              <a:r>
                <a:rPr lang="es-ES" sz="1600" dirty="0" err="1">
                  <a:solidFill>
                    <a:schemeClr val="bg2">
                      <a:lumMod val="10000"/>
                    </a:schemeClr>
                  </a:solidFill>
                </a:rPr>
                <a:t>grid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 puede crear si fuera necesario para añadir contenido. Este comportamiento también podremos controlarlo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1D339CAB-AAC0-4030-8B35-55FD49ECB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451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955612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62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grid-template-columns: [primera-linea] 50px [segunda-linea] 20% 1fr auto [ultima-linea];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127640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grid-template-columns</a:t>
            </a:r>
            <a:r>
              <a:rPr lang="es-ES" sz="1600" dirty="0"/>
              <a:t> define el ancho de una o varias columnas de manera individual pudiendo asignar un nombre a cada una de las líneas (verticales)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765331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grid-template-rows: 100px 100px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30861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grid-template-rows</a:t>
            </a:r>
            <a:r>
              <a:rPr lang="es-ES" sz="1600" b="1" dirty="0"/>
              <a:t> </a:t>
            </a:r>
            <a:r>
              <a:rPr lang="es-ES" sz="1600" dirty="0"/>
              <a:t>define el alto de una o varias filas de manera individual pudiendo asignar un nombre a cada una de las líneas (horizontales)</a:t>
            </a:r>
          </a:p>
        </p:txBody>
      </p:sp>
    </p:spTree>
    <p:extLst>
      <p:ext uri="{BB962C8B-B14F-4D97-AF65-F5344CB8AC3E}">
        <p14:creationId xmlns:p14="http://schemas.microsoft.com/office/powerpoint/2010/main" val="14714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600" b="1" dirty="0" err="1"/>
              <a:t>grid-template-areas</a:t>
            </a:r>
            <a:r>
              <a:rPr lang="es-ES" sz="1600" b="1" dirty="0"/>
              <a:t> </a:t>
            </a:r>
            <a:r>
              <a:rPr lang="es-ES" sz="1600" dirty="0"/>
              <a:t>define y da nombre a cada uno de los </a:t>
            </a:r>
            <a:r>
              <a:rPr lang="es-ES" sz="1600" b="1" dirty="0" err="1"/>
              <a:t>grid</a:t>
            </a:r>
            <a:r>
              <a:rPr lang="es-ES" sz="1600" b="1" dirty="0"/>
              <a:t> </a:t>
            </a:r>
            <a:r>
              <a:rPr lang="es-ES" sz="1600" b="1" dirty="0" err="1"/>
              <a:t>area</a:t>
            </a:r>
            <a:endParaRPr lang="es-ES" sz="16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647699" y="2814211"/>
            <a:ext cx="2603241" cy="954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E6E6E6"/>
                </a:solidFill>
                <a:effectLst/>
              </a:rPr>
              <a:t>grid-template-areas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: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d e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";</a:t>
            </a:r>
          </a:p>
        </p:txBody>
      </p: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2F6CC49D-766D-4AD0-BAEE-A11B668B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02" y="1993304"/>
            <a:ext cx="4799629" cy="27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3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</a:t>
            </a:r>
            <a:r>
              <a:rPr lang="es-ES" sz="1600" dirty="0"/>
              <a:t> es una propiedad que engloba las tres anteriores (</a:t>
            </a:r>
            <a:r>
              <a:rPr lang="es-ES" sz="1600" dirty="0" err="1"/>
              <a:t>shorthand</a:t>
            </a:r>
            <a:r>
              <a:rPr lang="es-ES" sz="1600" dirty="0"/>
              <a:t> para </a:t>
            </a:r>
            <a:r>
              <a:rPr lang="es-ES" sz="1600" dirty="0" err="1"/>
              <a:t>area</a:t>
            </a:r>
            <a:r>
              <a:rPr lang="es-ES" sz="1600" dirty="0"/>
              <a:t>, </a:t>
            </a:r>
            <a:r>
              <a:rPr lang="es-ES" sz="1600" dirty="0" err="1"/>
              <a:t>row</a:t>
            </a:r>
            <a:r>
              <a:rPr lang="es-ES" sz="1600" dirty="0"/>
              <a:t> y </a:t>
            </a:r>
            <a:r>
              <a:rPr lang="es-ES" sz="1600" dirty="0" err="1"/>
              <a:t>column</a:t>
            </a:r>
            <a:r>
              <a:rPr lang="es-ES" sz="16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1972225" y="2026805"/>
            <a:ext cx="5596424" cy="166462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grid-template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[f1L1]"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 [f1L2]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primera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 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 segunda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d 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tercera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/ [c1L1] 1fr [c1L2] 1fr </a:t>
            </a: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1fr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;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estructura de columna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ACCCD87-73BD-4BB6-B26A-AB39CE02946C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539F08C9-632E-4FDF-963C-2D077FF795F1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¡¡Consejo!!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 intenta evitar utilizar este tipo de propiedades abreviadas ya que puede resultar confuso y es más fácil cometer errores.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3A042F68-98FD-495E-A94F-947CED4F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16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630731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grid-auto-columns: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9515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auto-columns</a:t>
            </a:r>
            <a:r>
              <a:rPr lang="es-ES" sz="1600" b="1" dirty="0"/>
              <a:t> </a:t>
            </a:r>
            <a:r>
              <a:rPr lang="es-ES" sz="1600" dirty="0"/>
              <a:t>define el ancho de todas las posibles columnas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119334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grid-auto-rows: auto;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244012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auto-rows</a:t>
            </a:r>
            <a:r>
              <a:rPr lang="es-ES" sz="1600" b="1" dirty="0"/>
              <a:t> </a:t>
            </a:r>
            <a:r>
              <a:rPr lang="es-ES" sz="1600" dirty="0"/>
              <a:t>define el alto de todas las posibles filas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8E23749-25D7-45AA-A305-D455FFCA1299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34876DD-0223-49D9-B065-CFAF9C62B120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D98D7B27-46AD-40AA-91F1-5FA01F448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436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</a:t>
            </a:r>
            <a:r>
              <a:rPr lang="es-ES_tradnl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BB4D8F5-4343-479D-A535-7F2158AB93F6}"/>
              </a:ext>
            </a:extLst>
          </p:cNvPr>
          <p:cNvGrpSpPr/>
          <p:nvPr/>
        </p:nvGrpSpPr>
        <p:grpSpPr>
          <a:xfrm>
            <a:off x="647698" y="1656119"/>
            <a:ext cx="8019696" cy="540000"/>
            <a:chOff x="728130" y="3272290"/>
            <a:chExt cx="8019696" cy="540000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6EFC3EFD-9833-44C3-A7AF-4AABBDE0247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grid-auto-flow: column;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5E96D437-D835-4E2E-A708-66CC15B6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B08E7B5E-F968-4CD6-BB14-AA084CD6BF84}"/>
              </a:ext>
            </a:extLst>
          </p:cNvPr>
          <p:cNvSpPr/>
          <p:nvPr/>
        </p:nvSpPr>
        <p:spPr>
          <a:xfrm>
            <a:off x="607483" y="976912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auto-flow</a:t>
            </a:r>
            <a:r>
              <a:rPr lang="es-ES" sz="1600" b="1" dirty="0"/>
              <a:t> </a:t>
            </a:r>
            <a:r>
              <a:rPr lang="es-ES" sz="1600" dirty="0"/>
              <a:t>Define la dirección en donde se ubicaran los elemento que no estén definidos como filas y columnas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589CB1A-6D34-48CF-8B3B-FD8C130CD88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8C973F8B-554B-4E09-BDB5-7AC2E3BF7605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909E7F2F-8D86-4457-8562-CEA98BA4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AA488593-794F-4AC2-9805-5FFE1E8E5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942" y="2292951"/>
            <a:ext cx="3163078" cy="175537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427577E-8D05-45F2-9816-103112351467}"/>
              </a:ext>
            </a:extLst>
          </p:cNvPr>
          <p:cNvSpPr txBox="1"/>
          <p:nvPr/>
        </p:nvSpPr>
        <p:spPr>
          <a:xfrm>
            <a:off x="647699" y="2818249"/>
            <a:ext cx="2481943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auto-columns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FFCC95"/>
                </a:solidFill>
              </a:rPr>
              <a:t>100</a:t>
            </a:r>
            <a:r>
              <a:rPr lang="es-ES" sz="1400" dirty="0">
                <a:solidFill>
                  <a:srgbClr val="FF2C6B"/>
                </a:solidFill>
              </a:rPr>
              <a:t>px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auto-flow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column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8C78141-1533-44D0-91DA-E7F41A2FAEF9}"/>
              </a:ext>
            </a:extLst>
          </p:cNvPr>
          <p:cNvSpPr/>
          <p:nvPr/>
        </p:nvSpPr>
        <p:spPr>
          <a:xfrm>
            <a:off x="5635687" y="2196119"/>
            <a:ext cx="1082351" cy="1962993"/>
          </a:xfrm>
          <a:prstGeom prst="rect">
            <a:avLst/>
          </a:prstGeom>
          <a:noFill/>
          <a:ln w="28575">
            <a:solidFill>
              <a:srgbClr val="3475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93580EFC-F99B-4E7F-9ED7-94316DF6B72C}"/>
              </a:ext>
            </a:extLst>
          </p:cNvPr>
          <p:cNvSpPr/>
          <p:nvPr/>
        </p:nvSpPr>
        <p:spPr>
          <a:xfrm>
            <a:off x="6718041" y="3124231"/>
            <a:ext cx="1467068" cy="195904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EF1EF5-1ED8-4132-9556-BFD3C364750E}"/>
              </a:ext>
            </a:extLst>
          </p:cNvPr>
          <p:cNvSpPr txBox="1"/>
          <p:nvPr/>
        </p:nvSpPr>
        <p:spPr>
          <a:xfrm>
            <a:off x="6783355" y="2928327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Cuadrícula implícita</a:t>
            </a:r>
          </a:p>
        </p:txBody>
      </p:sp>
    </p:spTree>
    <p:extLst>
      <p:ext uri="{BB962C8B-B14F-4D97-AF65-F5344CB8AC3E}">
        <p14:creationId xmlns:p14="http://schemas.microsoft.com/office/powerpoint/2010/main" val="2193424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4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Espaciado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entre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filas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y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columnas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2138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de espaciado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902961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b="1" dirty="0" err="1"/>
              <a:t>row</a:t>
            </a:r>
            <a:r>
              <a:rPr lang="es-ES" sz="1600" b="1" dirty="0"/>
              <a:t>-gap</a:t>
            </a:r>
            <a:r>
              <a:rPr lang="es-ES" sz="1600" dirty="0"/>
              <a:t>, </a:t>
            </a:r>
            <a:r>
              <a:rPr lang="es-ES" sz="1600" b="1" dirty="0" err="1"/>
              <a:t>column</a:t>
            </a:r>
            <a:r>
              <a:rPr lang="es-ES" sz="1600" b="1" dirty="0"/>
              <a:t>-gap</a:t>
            </a:r>
            <a:r>
              <a:rPr lang="es-ES" sz="1600" dirty="0"/>
              <a:t> y </a:t>
            </a:r>
            <a:r>
              <a:rPr lang="es-ES" sz="1600" b="1" dirty="0"/>
              <a:t>gap</a:t>
            </a:r>
            <a:r>
              <a:rPr lang="es-ES" sz="1600" dirty="0"/>
              <a:t> definen el </a:t>
            </a:r>
            <a:r>
              <a:rPr lang="es-ES" sz="1600" dirty="0" err="1"/>
              <a:t>gutter</a:t>
            </a:r>
            <a:r>
              <a:rPr lang="es-ES" sz="1600" dirty="0"/>
              <a:t> o espaciado entre columnas y filas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511783"/>
              </p:ext>
            </p:extLst>
          </p:nvPr>
        </p:nvGraphicFramePr>
        <p:xfrm>
          <a:off x="1014434" y="1498254"/>
          <a:ext cx="7115132" cy="1531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B55451CD-45BA-412E-A178-BE3419C8E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640" y="3121738"/>
            <a:ext cx="3474720" cy="1928323"/>
          </a:xfrm>
          <a:prstGeom prst="rect">
            <a:avLst/>
          </a:prstGeom>
        </p:spPr>
      </p:pic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F9BA6CD5-12E5-43C1-B9BB-FCE066CE6712}"/>
              </a:ext>
            </a:extLst>
          </p:cNvPr>
          <p:cNvSpPr/>
          <p:nvPr/>
        </p:nvSpPr>
        <p:spPr>
          <a:xfrm rot="10800000">
            <a:off x="2019632" y="3723767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la izquierda 18">
            <a:extLst>
              <a:ext uri="{FF2B5EF4-FFF2-40B4-BE49-F238E27FC236}">
                <a16:creationId xmlns:a16="http://schemas.microsoft.com/office/drawing/2014/main" id="{8CC843C9-3FFB-4EFA-B16D-EB8C2BA0DCFE}"/>
              </a:ext>
            </a:extLst>
          </p:cNvPr>
          <p:cNvSpPr/>
          <p:nvPr/>
        </p:nvSpPr>
        <p:spPr>
          <a:xfrm rot="10800000">
            <a:off x="2019632" y="4296261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la izquierda 19">
            <a:extLst>
              <a:ext uri="{FF2B5EF4-FFF2-40B4-BE49-F238E27FC236}">
                <a16:creationId xmlns:a16="http://schemas.microsoft.com/office/drawing/2014/main" id="{AFF0E517-C237-4572-8694-767E954DB633}"/>
              </a:ext>
            </a:extLst>
          </p:cNvPr>
          <p:cNvSpPr/>
          <p:nvPr/>
        </p:nvSpPr>
        <p:spPr>
          <a:xfrm rot="16200000">
            <a:off x="5092152" y="3211570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la izquierda 20">
            <a:extLst>
              <a:ext uri="{FF2B5EF4-FFF2-40B4-BE49-F238E27FC236}">
                <a16:creationId xmlns:a16="http://schemas.microsoft.com/office/drawing/2014/main" id="{E8144875-B8B6-42AF-A918-7E1156B903EF}"/>
              </a:ext>
            </a:extLst>
          </p:cNvPr>
          <p:cNvSpPr/>
          <p:nvPr/>
        </p:nvSpPr>
        <p:spPr>
          <a:xfrm rot="16200000">
            <a:off x="4297019" y="3215697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972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2" grpId="0">
        <p:bldSub>
          <a:bldDgm bld="one"/>
        </p:bldSub>
      </p:bldGraphic>
      <p:bldP spid="4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Posicionar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elementos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9093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977364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85D1FDF3-4980-4479-9686-C77ECC9D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5C65D2D-D1AD-45B2-A55C-481655ECD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6FA1399B-93C1-4065-9D87-2B4C4C380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7FA87C79-ECF3-4ED3-8C22-0EB96ABC9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E0649849-D027-43B6-A879-B6DADC114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6C858AFD-B3F1-4CD9-B19B-6CBF5BCC5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937459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77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grid-row-start || grid-row-end || grid-column-start || grid-column-end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150871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Se pueden usar de manera individual o conjunta para definir el inicio y fin del elemento en filas y columnas</a:t>
            </a: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47696" y="2246869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400" dirty="0"/>
              <a:t>Si las columnas y filas se han definido nombradas podemos utilizar el nombre en vez del número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658617" y="3224387"/>
            <a:ext cx="4675396" cy="145270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columna indica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columna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5B6C378-C5C4-4C1F-B988-AF4A7DE0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22" y="2985021"/>
            <a:ext cx="3321104" cy="1931439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61BFED-CB71-4B1E-B9D8-6FDAC57A9A7E}"/>
              </a:ext>
            </a:extLst>
          </p:cNvPr>
          <p:cNvCxnSpPr>
            <a:cxnSpLocks/>
          </p:cNvCxnSpPr>
          <p:nvPr/>
        </p:nvCxnSpPr>
        <p:spPr>
          <a:xfrm flipV="1">
            <a:off x="4891797" y="3167527"/>
            <a:ext cx="1596467" cy="372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2BDD1F-B4AC-42E4-8034-A5BB348AA207}"/>
              </a:ext>
            </a:extLst>
          </p:cNvPr>
          <p:cNvCxnSpPr>
            <a:cxnSpLocks/>
          </p:cNvCxnSpPr>
          <p:nvPr/>
        </p:nvCxnSpPr>
        <p:spPr>
          <a:xfrm flipV="1">
            <a:off x="4572000" y="3167528"/>
            <a:ext cx="3832529" cy="648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2365BF9-1A5E-4374-8850-08D30003AC03}"/>
              </a:ext>
            </a:extLst>
          </p:cNvPr>
          <p:cNvCxnSpPr>
            <a:cxnSpLocks/>
          </p:cNvCxnSpPr>
          <p:nvPr/>
        </p:nvCxnSpPr>
        <p:spPr>
          <a:xfrm flipV="1">
            <a:off x="4452730" y="3718507"/>
            <a:ext cx="1057524" cy="32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7191CD5-4112-4403-9C93-CBAC20974432}"/>
              </a:ext>
            </a:extLst>
          </p:cNvPr>
          <p:cNvCxnSpPr>
            <a:cxnSpLocks/>
          </p:cNvCxnSpPr>
          <p:nvPr/>
        </p:nvCxnSpPr>
        <p:spPr>
          <a:xfrm flipV="1">
            <a:off x="4282752" y="4233436"/>
            <a:ext cx="1227502" cy="101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012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14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Posicionar elementos respecto a líneas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 || grid-column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700" y="1522004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dirty="0"/>
              <a:t>Son los </a:t>
            </a:r>
            <a:r>
              <a:rPr lang="es-ES" sz="1600" dirty="0" err="1"/>
              <a:t>shorthand</a:t>
            </a:r>
            <a:r>
              <a:rPr lang="es-ES" sz="1600" dirty="0"/>
              <a:t> para poder definir principio y fin en una sola propiedad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2563625" y="2114702"/>
            <a:ext cx="4187032" cy="91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i="1" dirty="0">
                <a:solidFill>
                  <a:srgbClr val="8A8787"/>
                </a:solidFill>
              </a:rPr>
              <a:t>/* define el inicio y fin respecto a columnas*/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dirty="0">
                <a:solidFill>
                  <a:srgbClr val="FFCC95"/>
                </a:solidFill>
              </a:rPr>
              <a:t>2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dirty="0">
                <a:solidFill>
                  <a:srgbClr val="FFCC95"/>
                </a:solidFill>
              </a:rPr>
              <a:t> 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 inicio y  fin respecto a filas*/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3263283"/>
              </p:ext>
            </p:extLst>
          </p:nvPr>
        </p:nvGraphicFramePr>
        <p:xfrm>
          <a:off x="1316701" y="3729263"/>
          <a:ext cx="7115132" cy="1224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9E0EB75-BE24-42F9-8CB1-B79CDCCFD0F7}"/>
              </a:ext>
            </a:extLst>
          </p:cNvPr>
          <p:cNvSpPr>
            <a:spLocks noChangeAspect="1"/>
          </p:cNvSpPr>
          <p:nvPr/>
        </p:nvSpPr>
        <p:spPr>
          <a:xfrm>
            <a:off x="647699" y="3237089"/>
            <a:ext cx="3653958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/>
              <a:t>Otros valores que podemos utilizar:</a:t>
            </a:r>
          </a:p>
        </p:txBody>
      </p:sp>
    </p:spTree>
    <p:extLst>
      <p:ext uri="{BB962C8B-B14F-4D97-AF65-F5344CB8AC3E}">
        <p14:creationId xmlns:p14="http://schemas.microsoft.com/office/powerpoint/2010/main" val="4001010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uiExpand="1" build="p" animBg="1"/>
      <p:bldGraphic spid="22" grpId="0">
        <p:bldSub>
          <a:bldDgm bld="one"/>
        </p:bldSub>
      </p:bldGraphic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F66730F-9048-4F8A-AEB7-85F3892B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93" y="2298076"/>
            <a:ext cx="3372616" cy="254498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Superposición de elementos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59335D1B-0BDA-4865-981F-18704296ADD1}"/>
              </a:ext>
            </a:extLst>
          </p:cNvPr>
          <p:cNvSpPr/>
          <p:nvPr/>
        </p:nvSpPr>
        <p:spPr>
          <a:xfrm>
            <a:off x="607482" y="911962"/>
            <a:ext cx="8100127" cy="40000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92500"/>
          </a:bodyPr>
          <a:lstStyle/>
          <a:p>
            <a:r>
              <a:rPr lang="es-ES" sz="1600" dirty="0"/>
              <a:t>Los elementos de un </a:t>
            </a:r>
            <a:r>
              <a:rPr lang="es-ES" sz="1600" dirty="0" err="1"/>
              <a:t>grid</a:t>
            </a:r>
            <a:r>
              <a:rPr lang="es-ES" sz="1600" dirty="0"/>
              <a:t> pueden ocupar una misma celda superponiéndose entre ellos</a:t>
            </a:r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CA5FA8BB-6DA8-4B57-BD96-7D7692FA518E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85000" lnSpcReduction="10000"/>
          </a:bodyPr>
          <a:lstStyle/>
          <a:p>
            <a:r>
              <a:rPr lang="es-ES" sz="1600" dirty="0"/>
              <a:t>Podemos controlar este orden de superposición con la propiedad z-</a:t>
            </a:r>
            <a:r>
              <a:rPr lang="es-ES" sz="1600" dirty="0" err="1"/>
              <a:t>index</a:t>
            </a:r>
            <a:r>
              <a:rPr lang="es-ES" sz="1600" dirty="0"/>
              <a:t> en cada elemento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EC5FC3-64E9-4FD3-B550-C3A4B821EAE4}"/>
              </a:ext>
            </a:extLst>
          </p:cNvPr>
          <p:cNvSpPr txBox="1"/>
          <p:nvPr/>
        </p:nvSpPr>
        <p:spPr>
          <a:xfrm>
            <a:off x="1212574" y="2515538"/>
            <a:ext cx="2182633" cy="19389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itemA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dirty="0">
                <a:solidFill>
                  <a:srgbClr val="FFCC95"/>
                </a:solidFill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dirty="0">
                <a:solidFill>
                  <a:srgbClr val="FFCC95"/>
                </a:solidFill>
              </a:rPr>
              <a:t>2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>
                <a:solidFill>
                  <a:srgbClr val="A0B9C4"/>
                </a:solidFill>
                <a:effectLst/>
              </a:rPr>
              <a:t>z-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index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-100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200" b="0" dirty="0" err="1">
                <a:solidFill>
                  <a:srgbClr val="FFCC95"/>
                </a:solidFill>
                <a:effectLst/>
              </a:rPr>
              <a:t>itemB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B9B8B8"/>
                </a:solidFill>
                <a:effectLst/>
              </a:rPr>
              <a:t>{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E6E6E6"/>
                </a:solidFill>
                <a:effectLst/>
              </a:rPr>
              <a:t>   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1</a:t>
            </a:r>
            <a:r>
              <a:rPr lang="es-ES" sz="1200" b="0" dirty="0">
                <a:solidFill>
                  <a:srgbClr val="7CC0D1"/>
                </a:solidFill>
                <a:effectLst/>
              </a:rPr>
              <a:t> /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2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200" b="0" dirty="0" err="1">
                <a:solidFill>
                  <a:srgbClr val="A0B9C4"/>
                </a:solidFill>
                <a:effectLst/>
              </a:rPr>
              <a:t>opacity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2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200" b="0" dirty="0">
                <a:solidFill>
                  <a:srgbClr val="FFCC95"/>
                </a:solidFill>
                <a:effectLst/>
              </a:rPr>
              <a:t>0.5</a:t>
            </a:r>
            <a:r>
              <a:rPr lang="es-ES" sz="1200" b="0" dirty="0">
                <a:solidFill>
                  <a:srgbClr val="A7A2A2"/>
                </a:solidFill>
                <a:effectLst/>
              </a:rPr>
              <a:t>;</a:t>
            </a:r>
            <a:endParaRPr lang="es-ES" sz="1200" b="0" dirty="0">
              <a:solidFill>
                <a:srgbClr val="E6E6E6"/>
              </a:solidFill>
              <a:effectLst/>
            </a:endParaRPr>
          </a:p>
          <a:p>
            <a:r>
              <a:rPr lang="es-ES" sz="1200" b="0" dirty="0">
                <a:solidFill>
                  <a:srgbClr val="B9B8B8"/>
                </a:solidFill>
                <a:effectLst/>
              </a:rPr>
              <a:t>}</a:t>
            </a:r>
            <a:endParaRPr lang="es-ES" sz="1200" b="0" dirty="0">
              <a:solidFill>
                <a:srgbClr val="E6E6E6"/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DD6ABF-F895-4623-BCBA-F1AF38EC5588}"/>
              </a:ext>
            </a:extLst>
          </p:cNvPr>
          <p:cNvSpPr/>
          <p:nvPr/>
        </p:nvSpPr>
        <p:spPr>
          <a:xfrm>
            <a:off x="5486400" y="2298076"/>
            <a:ext cx="1272209" cy="659809"/>
          </a:xfrm>
          <a:prstGeom prst="rect">
            <a:avLst/>
          </a:prstGeom>
          <a:solidFill>
            <a:srgbClr val="008080"/>
          </a:solidFill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BC52194-B7E5-46CA-AC11-38BB7DC0BAC4}"/>
              </a:ext>
            </a:extLst>
          </p:cNvPr>
          <p:cNvSpPr/>
          <p:nvPr/>
        </p:nvSpPr>
        <p:spPr>
          <a:xfrm>
            <a:off x="6114553" y="2194560"/>
            <a:ext cx="691764" cy="1470991"/>
          </a:xfrm>
          <a:prstGeom prst="rect">
            <a:avLst/>
          </a:prstGeom>
          <a:solidFill>
            <a:srgbClr val="776A74">
              <a:alpha val="67059"/>
            </a:srgbClr>
          </a:solidFill>
          <a:ln w="127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A606733-B34F-4E62-B5B2-60AC32306EAC}"/>
              </a:ext>
            </a:extLst>
          </p:cNvPr>
          <p:cNvCxnSpPr/>
          <p:nvPr/>
        </p:nvCxnSpPr>
        <p:spPr>
          <a:xfrm flipV="1">
            <a:off x="2854518" y="2571750"/>
            <a:ext cx="2631882" cy="28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605AA34-5A53-4C99-AB31-F5524370EDC0}"/>
              </a:ext>
            </a:extLst>
          </p:cNvPr>
          <p:cNvCxnSpPr/>
          <p:nvPr/>
        </p:nvCxnSpPr>
        <p:spPr>
          <a:xfrm flipV="1">
            <a:off x="2703443" y="3665551"/>
            <a:ext cx="3411110" cy="294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4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y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8094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03880"/>
            <a:ext cx="8122675" cy="553998"/>
          </a:xfrm>
        </p:spPr>
        <p:txBody>
          <a:bodyPr wrap="square" lIns="0" anchor="b">
            <a:spAutoFit/>
          </a:bodyPr>
          <a:lstStyle/>
          <a:p>
            <a:r>
              <a:rPr lang="es-ES_tradnl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Funciones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8AB2AE0-698F-4936-BEEC-1B1B8A19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269161"/>
              </p:ext>
            </p:extLst>
          </p:nvPr>
        </p:nvGraphicFramePr>
        <p:xfrm>
          <a:off x="840101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2535863-C548-4C86-A8B5-F4D8DC2F1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131110"/>
              </p:ext>
            </p:extLst>
          </p:nvPr>
        </p:nvGraphicFramePr>
        <p:xfrm>
          <a:off x="5255425" y="1649445"/>
          <a:ext cx="3215064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24218BA5-25C4-468A-91F2-2C36FF94C2F9}"/>
              </a:ext>
            </a:extLst>
          </p:cNvPr>
          <p:cNvGrpSpPr/>
          <p:nvPr/>
        </p:nvGrpSpPr>
        <p:grpSpPr>
          <a:xfrm>
            <a:off x="840101" y="1024965"/>
            <a:ext cx="2926080" cy="410964"/>
            <a:chOff x="728130" y="3272290"/>
            <a:chExt cx="3347973" cy="54000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CF7FF600-4551-4C2B-8061-E2686A856D44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repeat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ED922738-6358-4BFE-8CC7-57384D74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A22A3D5-3204-45F1-98C6-684AC26A981C}"/>
              </a:ext>
            </a:extLst>
          </p:cNvPr>
          <p:cNvGrpSpPr/>
          <p:nvPr/>
        </p:nvGrpSpPr>
        <p:grpSpPr>
          <a:xfrm>
            <a:off x="5255425" y="1024965"/>
            <a:ext cx="2926080" cy="410964"/>
            <a:chOff x="728130" y="3272290"/>
            <a:chExt cx="3347973" cy="540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E4CF379E-0193-4EB1-BCFE-9C69138CFA36}"/>
                </a:ext>
              </a:extLst>
            </p:cNvPr>
            <p:cNvSpPr/>
            <p:nvPr/>
          </p:nvSpPr>
          <p:spPr>
            <a:xfrm>
              <a:off x="1440000" y="3333287"/>
              <a:ext cx="2636103" cy="413578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minmax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()</a:t>
              </a:r>
            </a:p>
          </p:txBody>
        </p:sp>
        <p:pic>
          <p:nvPicPr>
            <p:cNvPr id="12" name="Imagen 11" descr="Icono&#10;&#10;Descripción generada automáticamente">
              <a:extLst>
                <a:ext uri="{FF2B5EF4-FFF2-40B4-BE49-F238E27FC236}">
                  <a16:creationId xmlns:a16="http://schemas.microsoft.com/office/drawing/2014/main" id="{F37ABF25-2ED3-4E66-B92A-3690E2CF4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163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  <p:bldGraphic spid="6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49992"/>
            <a:ext cx="8122675" cy="707886"/>
          </a:xfrm>
        </p:spPr>
        <p:txBody>
          <a:bodyPr wrap="square" lIns="0" anchor="b">
            <a:spAutoFit/>
          </a:bodyPr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Valores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41865D12-2508-4B35-87BA-0F79AEC5A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964980"/>
              </p:ext>
            </p:extLst>
          </p:nvPr>
        </p:nvGraphicFramePr>
        <p:xfrm>
          <a:off x="1014434" y="1347179"/>
          <a:ext cx="7115132" cy="1976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upo 14">
            <a:extLst>
              <a:ext uri="{FF2B5EF4-FFF2-40B4-BE49-F238E27FC236}">
                <a16:creationId xmlns:a16="http://schemas.microsoft.com/office/drawing/2014/main" id="{23E45225-CD8C-40FD-8187-C10A34984671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149D3CEA-3612-42F3-A371-5A353AEF1933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Podemos utilizar estos valores en las funciones anteriores para definir tamaños en filas y columnas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7" name="Imagen 16" descr="Icono&#10;&#10;Descripción generada automáticamente">
              <a:extLst>
                <a:ext uri="{FF2B5EF4-FFF2-40B4-BE49-F238E27FC236}">
                  <a16:creationId xmlns:a16="http://schemas.microsoft.com/office/drawing/2014/main" id="{D4EDF050-929F-4AE0-AC4F-14D3C3410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19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</a:t>
            </a: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elementos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489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3557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96DCE5E7-74F5-4909-BD0A-AE81F9F64D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590576"/>
            <a:ext cx="3194959" cy="238859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5522623" y="2494109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3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11" grpId="0" animBg="1"/>
      <p:bldP spid="20" grpId="0" animBg="1"/>
      <p:bldP spid="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211643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6B6D1F25-4AE5-4CE8-BA82-4B7C71884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2622" y="2590576"/>
            <a:ext cx="3184985" cy="238800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8507360" y="4744562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28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535849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D3AEDF2A-829D-419C-ACFA-8199703AA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200"/>
            <a:ext cx="3194959" cy="236937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A52B942-E64F-485A-9A44-CF963C2AB439}"/>
              </a:ext>
            </a:extLst>
          </p:cNvPr>
          <p:cNvSpPr/>
          <p:nvPr/>
        </p:nvSpPr>
        <p:spPr>
          <a:xfrm>
            <a:off x="6939175" y="3622935"/>
            <a:ext cx="341906" cy="341906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09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0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¿Qué es CSS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Imagen 13" descr="Calendario&#10;&#10;Descripción generada automáticamente">
            <a:extLst>
              <a:ext uri="{FF2B5EF4-FFF2-40B4-BE49-F238E27FC236}">
                <a16:creationId xmlns:a16="http://schemas.microsoft.com/office/drawing/2014/main" id="{0323C88B-FC92-4FA0-893A-90EDDB3D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6" y="2900283"/>
            <a:ext cx="3569367" cy="2056075"/>
          </a:xfrm>
          <a:prstGeom prst="rect">
            <a:avLst/>
          </a:prstGeom>
        </p:spPr>
      </p:pic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0B86CB4D-1702-43AF-9F93-F91A7BE7543A}"/>
              </a:ext>
            </a:extLst>
          </p:cNvPr>
          <p:cNvSpPr/>
          <p:nvPr/>
        </p:nvSpPr>
        <p:spPr>
          <a:xfrm>
            <a:off x="647701" y="868525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Sistema de maquetación en rejilla pensado para distribuir el contenido en filas y/o columnas</a:t>
            </a:r>
            <a:endParaRPr lang="es-ES_tradnl" sz="140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99AF408F-DD46-454B-AD06-A8B2D95D3E38}"/>
              </a:ext>
            </a:extLst>
          </p:cNvPr>
          <p:cNvSpPr/>
          <p:nvPr/>
        </p:nvSpPr>
        <p:spPr>
          <a:xfrm>
            <a:off x="647701" y="1391139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trabajar sobre dos ejes, el horizontal (x) y el vertical (y)</a:t>
            </a:r>
            <a:endParaRPr lang="es-ES_tradnl" sz="140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406625D2-292D-41FF-8B43-E1E690BD9833}"/>
              </a:ext>
            </a:extLst>
          </p:cNvPr>
          <p:cNvSpPr/>
          <p:nvPr/>
        </p:nvSpPr>
        <p:spPr>
          <a:xfrm>
            <a:off x="647700" y="1913753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dividir una página o elemento en áreas o regiones</a:t>
            </a:r>
            <a:endParaRPr lang="es-ES_tradnl" sz="140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360878F6-48BF-40D4-A8B4-AC798B9F69E6}"/>
              </a:ext>
            </a:extLst>
          </p:cNvPr>
          <p:cNvSpPr/>
          <p:nvPr/>
        </p:nvSpPr>
        <p:spPr>
          <a:xfrm>
            <a:off x="647699" y="2436367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Se define en la propiedad `</a:t>
            </a:r>
            <a:r>
              <a:rPr lang="es-ES" sz="1400" dirty="0" err="1"/>
              <a:t>display</a:t>
            </a:r>
            <a:r>
              <a:rPr lang="es-ES" sz="1400" dirty="0"/>
              <a:t>` con el valor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grid</a:t>
            </a:r>
            <a:r>
              <a:rPr lang="es-ES" sz="1400" dirty="0"/>
              <a:t>` o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inline-grid</a:t>
            </a:r>
            <a:r>
              <a:rPr lang="es-ES" sz="1400" dirty="0"/>
              <a:t>`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space-around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776868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istribuye los </a:t>
            </a:r>
            <a:r>
              <a:rPr lang="es-ES" sz="1400" b="0" i="0" dirty="0" err="1">
                <a:solidFill>
                  <a:srgbClr val="333333"/>
                </a:solidFill>
                <a:effectLst/>
              </a:rPr>
              <a:t>grid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 </a:t>
            </a:r>
            <a:r>
              <a:rPr lang="es-ES" sz="1400" b="0" i="0" dirty="0" err="1">
                <a:solidFill>
                  <a:srgbClr val="333333"/>
                </a:solidFill>
                <a:effectLst/>
              </a:rPr>
              <a:t>items</a:t>
            </a:r>
            <a:r>
              <a:rPr lang="es-ES" sz="1400" b="0" i="0" dirty="0">
                <a:solidFill>
                  <a:srgbClr val="333333"/>
                </a:solidFill>
                <a:effectLst/>
              </a:rPr>
              <a:t> en el espacio disponible vertical y/o horizontal dejando el mismo espaciado entre ellos y otro variable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EEA5CE63-0EDA-4839-9015-B35C15741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9342"/>
            <a:ext cx="3194959" cy="23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space-evenly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138677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los </a:t>
            </a:r>
            <a:r>
              <a:rPr lang="es-ES" sz="1400" dirty="0" err="1">
                <a:solidFill>
                  <a:srgbClr val="333333"/>
                </a:solidFill>
              </a:rPr>
              <a:t>grid</a:t>
            </a:r>
            <a:r>
              <a:rPr lang="es-ES" sz="1400" dirty="0">
                <a:solidFill>
                  <a:srgbClr val="333333"/>
                </a:solidFill>
              </a:rPr>
              <a:t> </a:t>
            </a:r>
            <a:r>
              <a:rPr lang="es-ES" sz="1400" dirty="0" err="1">
                <a:solidFill>
                  <a:srgbClr val="333333"/>
                </a:solidFill>
              </a:rPr>
              <a:t>items</a:t>
            </a:r>
            <a:r>
              <a:rPr lang="es-ES" sz="1400" dirty="0">
                <a:solidFill>
                  <a:srgbClr val="333333"/>
                </a:solidFill>
              </a:rPr>
              <a:t> en el espacio disponible vertical y/o horizontal dejando el mismo espaciado entre y alrededor de ellos</a:t>
            </a:r>
            <a:endParaRPr lang="es-ES" sz="1400" dirty="0"/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445402B-24FE-42E7-935A-4D1A29B2A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50" y="2604304"/>
            <a:ext cx="3178156" cy="23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7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justify-content || align-content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451567"/>
            <a:ext cx="8100127" cy="40000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fontScale="70000" lnSpcReduction="20000"/>
          </a:bodyPr>
          <a:lstStyle/>
          <a:p>
            <a:r>
              <a:rPr lang="es-ES" sz="1600" dirty="0"/>
              <a:t>Permiten alinear los elementos de manera horizontal (</a:t>
            </a:r>
            <a:r>
              <a:rPr lang="es-ES" sz="1600" dirty="0" err="1"/>
              <a:t>justify-content</a:t>
            </a:r>
            <a:r>
              <a:rPr lang="es-ES" sz="1600" dirty="0"/>
              <a:t>) y vertical (</a:t>
            </a:r>
            <a:r>
              <a:rPr lang="es-ES" sz="1600" dirty="0" err="1"/>
              <a:t>align-content</a:t>
            </a:r>
            <a:r>
              <a:rPr lang="es-ES" sz="1600" dirty="0"/>
              <a:t>)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align-content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space-between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16106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AEB64E09-6C0B-4C7A-A744-2E35C0E25DF4}"/>
              </a:ext>
            </a:extLst>
          </p:cNvPr>
          <p:cNvSpPr txBox="1"/>
          <p:nvPr/>
        </p:nvSpPr>
        <p:spPr>
          <a:xfrm>
            <a:off x="607481" y="2654598"/>
            <a:ext cx="4505208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Distribuye los </a:t>
            </a:r>
            <a:r>
              <a:rPr lang="es-ES" sz="1400" dirty="0" err="1">
                <a:solidFill>
                  <a:srgbClr val="333333"/>
                </a:solidFill>
              </a:rPr>
              <a:t>grid</a:t>
            </a:r>
            <a:r>
              <a:rPr lang="es-ES" sz="1400" dirty="0">
                <a:solidFill>
                  <a:srgbClr val="333333"/>
                </a:solidFill>
              </a:rPr>
              <a:t> </a:t>
            </a:r>
            <a:r>
              <a:rPr lang="es-ES" sz="1400" dirty="0" err="1">
                <a:solidFill>
                  <a:srgbClr val="333333"/>
                </a:solidFill>
              </a:rPr>
              <a:t>items</a:t>
            </a:r>
            <a:r>
              <a:rPr lang="es-ES" sz="1400" dirty="0">
                <a:solidFill>
                  <a:srgbClr val="333333"/>
                </a:solidFill>
              </a:rPr>
              <a:t> en el espacio disponible vertical y/o horizontal dejando el mismo espaciado entre ellos pero sin espaciado alrededor</a:t>
            </a:r>
            <a:endParaRPr lang="es-ES" sz="1400" dirty="0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49FA81F3-0CA2-4104-80D1-EDAD8ACDA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78157" cy="23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3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flex-start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399885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A116115-FBE3-4ED8-96AB-57F4499A8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49" y="2606886"/>
            <a:ext cx="3194959" cy="238594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855048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18449B3-9FA6-4C0D-9538-2C2BFA50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3"/>
            <a:ext cx="3194958" cy="23844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091041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1055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7DB3AEC-E03A-4565-9BD5-722ABA2A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07622"/>
            <a:ext cx="3194958" cy="238810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center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</a:t>
            </a:r>
            <a:r>
              <a:rPr lang="es-ES" sz="1400" b="0" dirty="0">
                <a:solidFill>
                  <a:srgbClr val="7CC0D1"/>
                </a:solidFill>
                <a:effectLst/>
              </a:rPr>
              <a:t>enter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160464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6973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F8433FE-CBBA-444C-81BF-3AA58B05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50" y="2618243"/>
            <a:ext cx="3194958" cy="23984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justify-items || align-items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396413"/>
            <a:ext cx="8100127" cy="507897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200" dirty="0"/>
              <a:t>Permiten alinear los elementos contenidos en los </a:t>
            </a:r>
            <a:r>
              <a:rPr lang="es-ES" sz="1200" dirty="0" err="1"/>
              <a:t>grid</a:t>
            </a:r>
            <a:r>
              <a:rPr lang="es-ES" sz="1200" dirty="0"/>
              <a:t> </a:t>
            </a:r>
            <a:r>
              <a:rPr lang="es-ES" sz="1200" dirty="0" err="1"/>
              <a:t>items</a:t>
            </a:r>
            <a:r>
              <a:rPr lang="es-ES" sz="1200" dirty="0"/>
              <a:t> de manera simétrica en su espacio horizontal (</a:t>
            </a:r>
            <a:r>
              <a:rPr lang="es-ES" sz="1200" dirty="0" err="1"/>
              <a:t>justify-items</a:t>
            </a:r>
            <a:r>
              <a:rPr lang="es-ES" sz="1200" dirty="0"/>
              <a:t>) y en el vertical (</a:t>
            </a:r>
            <a:r>
              <a:rPr lang="es-ES" sz="1200" dirty="0" err="1"/>
              <a:t>align-items</a:t>
            </a:r>
            <a:r>
              <a:rPr lang="es-ES" sz="1200" dirty="0"/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5512649" y="1959464"/>
            <a:ext cx="3194959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B902753C-0A10-4106-9925-90756F390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02226"/>
              </p:ext>
            </p:extLst>
          </p:nvPr>
        </p:nvGraphicFramePr>
        <p:xfrm>
          <a:off x="607481" y="2021071"/>
          <a:ext cx="4743747" cy="40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6196461" y="3231338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827856" y="3231338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444816" y="3231338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827855" y="3820955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452034" y="3827706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CA637B-461A-4493-B276-3D4BEA50576A}"/>
              </a:ext>
            </a:extLst>
          </p:cNvPr>
          <p:cNvSpPr txBox="1"/>
          <p:nvPr/>
        </p:nvSpPr>
        <p:spPr>
          <a:xfrm>
            <a:off x="607481" y="2654598"/>
            <a:ext cx="4505208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333333"/>
                </a:solidFill>
              </a:rPr>
              <a:t>Los elementos cubren todo el espacio que tienen disponible verticalmente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align-items</a:t>
            </a:r>
            <a:r>
              <a:rPr lang="es-ES" sz="1400" dirty="0">
                <a:solidFill>
                  <a:srgbClr val="333333"/>
                </a:solidFill>
              </a:rPr>
              <a:t> y horizontalmente si la propiedad es </a:t>
            </a:r>
            <a:r>
              <a:rPr lang="es-ES" sz="1400" dirty="0" err="1">
                <a:solidFill>
                  <a:srgbClr val="333333"/>
                </a:solidFill>
              </a:rPr>
              <a:t>justify-items</a:t>
            </a:r>
            <a:r>
              <a:rPr lang="es-ES" sz="1400" dirty="0">
                <a:solidFill>
                  <a:srgbClr val="333333"/>
                </a:solidFill>
              </a:rPr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45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19" grpId="0">
        <p:bldAsOne/>
      </p:bldGraphic>
      <p:bldP spid="7" grpId="0" animBg="1"/>
      <p:bldP spid="9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69B7062-7DC1-4EE8-9546-AAF56A4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524" y="2453213"/>
            <a:ext cx="3194959" cy="237276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Alineación de elementos en un </a:t>
            </a:r>
            <a:r>
              <a:rPr lang="es-ES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" sz="3600" spc="-300" dirty="0">
                <a:solidFill>
                  <a:srgbClr val="D8D800"/>
                </a:solidFill>
                <a:latin typeface="Montserrat SemiBold" panose="00000700000000000000" pitchFamily="2" charset="0"/>
              </a:rPr>
              <a:t>III</a:t>
            </a:r>
            <a:endParaRPr lang="es-ES_tradnl" sz="3600" spc="-300" dirty="0">
              <a:solidFill>
                <a:srgbClr val="D8D8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justify-selft || align-selft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8AF0488-316F-4BE4-89B6-76E76556B807}"/>
              </a:ext>
            </a:extLst>
          </p:cNvPr>
          <p:cNvSpPr/>
          <p:nvPr/>
        </p:nvSpPr>
        <p:spPr>
          <a:xfrm>
            <a:off x="607481" y="1537202"/>
            <a:ext cx="8100127" cy="722484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Admiten los mismos valores que </a:t>
            </a:r>
            <a:r>
              <a:rPr lang="es-ES" sz="1400" b="1" dirty="0" err="1"/>
              <a:t>justify-items</a:t>
            </a:r>
            <a:r>
              <a:rPr lang="es-ES" sz="1400" dirty="0"/>
              <a:t> y </a:t>
            </a:r>
            <a:r>
              <a:rPr lang="es-ES" sz="1400" b="1" dirty="0" err="1"/>
              <a:t>align-items</a:t>
            </a:r>
            <a:r>
              <a:rPr lang="es-ES" sz="1400" dirty="0"/>
              <a:t>. La diferencia es que esta propiedad se utiliza de manera individual en los estilos de cada elemento y no desde el contenedor como las anteriores (</a:t>
            </a:r>
            <a:r>
              <a:rPr lang="es-ES" sz="1400" dirty="0" err="1"/>
              <a:t>justify-self</a:t>
            </a:r>
            <a:r>
              <a:rPr lang="es-ES" sz="1400" dirty="0"/>
              <a:t> para horizontal y </a:t>
            </a:r>
            <a:r>
              <a:rPr lang="es-ES" sz="1400" dirty="0" err="1"/>
              <a:t>align-self</a:t>
            </a:r>
            <a:r>
              <a:rPr lang="es-ES" sz="1400" dirty="0"/>
              <a:t> para vertical)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60DD8B-5172-47CE-A94A-6278A16F403E}"/>
              </a:ext>
            </a:extLst>
          </p:cNvPr>
          <p:cNvSpPr txBox="1"/>
          <p:nvPr/>
        </p:nvSpPr>
        <p:spPr>
          <a:xfrm>
            <a:off x="998872" y="2702084"/>
            <a:ext cx="3194959" cy="181588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</a:t>
            </a:r>
            <a:r>
              <a:rPr lang="es-ES" sz="1400" dirty="0">
                <a:solidFill>
                  <a:srgbClr val="FFCC95"/>
                </a:solidFill>
              </a:rPr>
              <a:t>-container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b="0" dirty="0">
              <a:solidFill>
                <a:srgbClr val="A0B9C4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justify-items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stretch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  <a:endParaRPr lang="es-ES" sz="1400" b="0" dirty="0">
              <a:solidFill>
                <a:srgbClr val="E6E6E6"/>
              </a:solidFill>
              <a:effectLst/>
            </a:endParaRPr>
          </a:p>
          <a:p>
            <a:r>
              <a:rPr lang="es-ES" sz="1400" b="0" dirty="0">
                <a:solidFill>
                  <a:srgbClr val="A0B9C4"/>
                </a:solidFill>
                <a:effectLst/>
              </a:rPr>
              <a:t>   </a:t>
            </a:r>
            <a:r>
              <a:rPr lang="es-ES" sz="1400" b="0" dirty="0" err="1">
                <a:solidFill>
                  <a:srgbClr val="A0B9C4"/>
                </a:solidFill>
                <a:effectLst/>
              </a:rPr>
              <a:t>align-items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 err="1">
                <a:solidFill>
                  <a:srgbClr val="7CC0D1"/>
                </a:solidFill>
                <a:effectLst/>
              </a:rPr>
              <a:t>flex-end</a:t>
            </a:r>
            <a:r>
              <a:rPr lang="es-ES" sz="1400" b="0" dirty="0">
                <a:solidFill>
                  <a:srgbClr val="A7A2A2"/>
                </a:solidFill>
                <a:effectLst/>
              </a:rPr>
              <a:t>;</a:t>
            </a: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  <a:p>
            <a:endParaRPr lang="es-ES" sz="1400" b="0" dirty="0">
              <a:solidFill>
                <a:srgbClr val="A7A2A2"/>
              </a:solidFill>
              <a:effectLst/>
            </a:endParaRPr>
          </a:p>
          <a:p>
            <a:r>
              <a:rPr lang="es-ES" sz="1400" dirty="0">
                <a:solidFill>
                  <a:srgbClr val="FFCC95"/>
                </a:solidFill>
              </a:rPr>
              <a:t>.</a:t>
            </a:r>
            <a:r>
              <a:rPr lang="es-ES" sz="1400" dirty="0" err="1">
                <a:solidFill>
                  <a:srgbClr val="FFCC95"/>
                </a:solidFill>
              </a:rPr>
              <a:t>grid-itemD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B9B8B8"/>
                </a:solidFill>
              </a:rPr>
              <a:t>{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E6E6E6"/>
                </a:solidFill>
              </a:rPr>
              <a:t>  </a:t>
            </a:r>
            <a:r>
              <a:rPr lang="es-ES" sz="1400" dirty="0" err="1">
                <a:solidFill>
                  <a:srgbClr val="A0B9C4"/>
                </a:solidFill>
              </a:rPr>
              <a:t>align-self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7CC0D1"/>
                </a:solidFill>
              </a:rPr>
              <a:t>center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>
                <a:solidFill>
                  <a:srgbClr val="B9B8B8"/>
                </a:solidFill>
              </a:rPr>
              <a:t>}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C2CD44-0400-44C4-BC80-853E216C1952}"/>
              </a:ext>
            </a:extLst>
          </p:cNvPr>
          <p:cNvSpPr/>
          <p:nvPr/>
        </p:nvSpPr>
        <p:spPr>
          <a:xfrm>
            <a:off x="5847337" y="3064493"/>
            <a:ext cx="564543" cy="1137036"/>
          </a:xfrm>
          <a:prstGeom prst="rect">
            <a:avLst/>
          </a:prstGeom>
          <a:solidFill>
            <a:srgbClr val="006B6B">
              <a:alpha val="38000"/>
            </a:srgbClr>
          </a:solidFill>
          <a:ln w="19050">
            <a:solidFill>
              <a:srgbClr val="006B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itemA</a:t>
            </a:r>
            <a:endParaRPr lang="es-ES" sz="1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22010D-04CB-461C-8271-9DC678C3BCE1}"/>
              </a:ext>
            </a:extLst>
          </p:cNvPr>
          <p:cNvSpPr/>
          <p:nvPr/>
        </p:nvSpPr>
        <p:spPr>
          <a:xfrm>
            <a:off x="6478732" y="3064493"/>
            <a:ext cx="564543" cy="545532"/>
          </a:xfrm>
          <a:prstGeom prst="rect">
            <a:avLst/>
          </a:prstGeom>
          <a:solidFill>
            <a:srgbClr val="DAC1DC">
              <a:alpha val="26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itemB</a:t>
            </a:r>
            <a:endParaRPr lang="es-ES" sz="1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F42427E-37AD-4974-800A-7E69DB92689F}"/>
              </a:ext>
            </a:extLst>
          </p:cNvPr>
          <p:cNvSpPr/>
          <p:nvPr/>
        </p:nvSpPr>
        <p:spPr>
          <a:xfrm>
            <a:off x="7095692" y="3064493"/>
            <a:ext cx="564543" cy="545532"/>
          </a:xfrm>
          <a:prstGeom prst="rect">
            <a:avLst/>
          </a:prstGeom>
          <a:solidFill>
            <a:srgbClr val="FF6743">
              <a:alpha val="30000"/>
            </a:srgbClr>
          </a:solidFill>
          <a:ln w="19050">
            <a:solidFill>
              <a:srgbClr val="FF674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itemC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DBB01AB-5770-4F66-BFB5-FFF890409155}"/>
              </a:ext>
            </a:extLst>
          </p:cNvPr>
          <p:cNvSpPr/>
          <p:nvPr/>
        </p:nvSpPr>
        <p:spPr>
          <a:xfrm>
            <a:off x="6478731" y="3654110"/>
            <a:ext cx="564543" cy="545532"/>
          </a:xfrm>
          <a:prstGeom prst="rect">
            <a:avLst/>
          </a:prstGeom>
          <a:solidFill>
            <a:srgbClr val="D8B990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itemD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B518B6-FCEC-45CF-95D6-30462A029309}"/>
              </a:ext>
            </a:extLst>
          </p:cNvPr>
          <p:cNvSpPr/>
          <p:nvPr/>
        </p:nvSpPr>
        <p:spPr>
          <a:xfrm>
            <a:off x="7102910" y="3660861"/>
            <a:ext cx="564543" cy="545532"/>
          </a:xfrm>
          <a:prstGeom prst="rect">
            <a:avLst/>
          </a:prstGeom>
          <a:solidFill>
            <a:srgbClr val="4781AE">
              <a:alpha val="30000"/>
            </a:srgbClr>
          </a:solidFill>
          <a:ln w="19050">
            <a:solidFill>
              <a:srgbClr val="DAC1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itemE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754405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7" grpId="0" animBg="1"/>
      <p:bldP spid="9" grpId="0" animBg="1"/>
      <p:bldP spid="17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712018" y="3048844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Mejor con unos ejemplos</a:t>
            </a:r>
          </a:p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teclados!! </a:t>
            </a:r>
          </a:p>
        </p:txBody>
      </p:sp>
    </p:spTree>
    <p:extLst>
      <p:ext uri="{BB962C8B-B14F-4D97-AF65-F5344CB8AC3E}">
        <p14:creationId xmlns:p14="http://schemas.microsoft.com/office/powerpoint/2010/main" val="188605785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Partes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un Grid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Tracks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pistas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0" name="Imagen 9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5350D956-A280-469C-987F-494B8D95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55" y="1566988"/>
            <a:ext cx="5677563" cy="3270467"/>
          </a:xfrm>
          <a:prstGeom prst="rect">
            <a:avLst/>
          </a:prstGeom>
        </p:spPr>
      </p:pic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 err="1"/>
              <a:t>Tracks</a:t>
            </a:r>
            <a:r>
              <a:rPr lang="es-ES" sz="1300" dirty="0"/>
              <a:t> o </a:t>
            </a:r>
            <a:r>
              <a:rPr lang="es-ES" sz="1300" b="1" dirty="0"/>
              <a:t>pistas</a:t>
            </a:r>
            <a:r>
              <a:rPr lang="es-ES" sz="1300" dirty="0"/>
              <a:t> es el espacio entre dos líneas. Definen la fila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row</a:t>
            </a:r>
            <a:r>
              <a:rPr lang="es-ES" sz="1300" dirty="0"/>
              <a:t>) o la columna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column</a:t>
            </a:r>
            <a:r>
              <a:rPr lang="es-ES" sz="13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994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Líneas de cuadrícula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886672"/>
            <a:ext cx="8245476" cy="60267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/>
              <a:t>Se crean al definir las pistas. </a:t>
            </a:r>
            <a:r>
              <a:rPr lang="es-ES" sz="1400" dirty="0"/>
              <a:t>La numeración de la imagen muestra el número de línea vertical y horizontal.</a:t>
            </a:r>
          </a:p>
        </p:txBody>
      </p:sp>
      <p:pic>
        <p:nvPicPr>
          <p:cNvPr id="3" name="Imagen 2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09860B08-1545-4A5A-BFE0-07D946BA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660295"/>
            <a:ext cx="5966424" cy="32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Cell o celda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/>
              <a:t>Cell </a:t>
            </a:r>
            <a:r>
              <a:rPr lang="es-ES" sz="1300" dirty="0"/>
              <a:t>o </a:t>
            </a:r>
            <a:r>
              <a:rPr lang="es-ES" sz="1300" b="1" dirty="0"/>
              <a:t>celda</a:t>
            </a:r>
            <a:r>
              <a:rPr lang="es-ES" sz="1300" dirty="0"/>
              <a:t> es la división más pequeña que puede tener un </a:t>
            </a:r>
            <a:r>
              <a:rPr lang="es-ES" sz="1300" dirty="0" err="1"/>
              <a:t>grid</a:t>
            </a:r>
            <a:endParaRPr lang="es-ES" sz="1400" dirty="0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E64C4B3-B78D-4735-AF98-89E08334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566988"/>
            <a:ext cx="5966424" cy="33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Áreas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Áreas </a:t>
            </a:r>
            <a:r>
              <a:rPr lang="es-ES" sz="1300" dirty="0"/>
              <a:t>se crean a partir de una o más celdas y siempre deben ser de naturaleza rectangular</a:t>
            </a:r>
            <a:endParaRPr lang="es-ES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0F032D-0301-413D-BA2A-5AA77EA5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50" y="1568061"/>
            <a:ext cx="604897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Gutters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Gap 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</a:t>
            </a:r>
            <a:r>
              <a:rPr lang="es-ES" sz="1300" b="1" dirty="0" err="1"/>
              <a:t>Gutters</a:t>
            </a:r>
            <a:r>
              <a:rPr lang="es-ES" sz="1300" b="1" dirty="0"/>
              <a:t> </a:t>
            </a:r>
            <a:r>
              <a:rPr lang="es-ES" sz="1300" dirty="0"/>
              <a:t>o </a:t>
            </a:r>
            <a:r>
              <a:rPr lang="es-ES" sz="1300" b="1" dirty="0"/>
              <a:t>Gap</a:t>
            </a:r>
            <a:r>
              <a:rPr lang="es-ES" sz="1300" dirty="0"/>
              <a:t> es un espacio que podemos controlar y que separa cada pista o </a:t>
            </a:r>
            <a:r>
              <a:rPr lang="es-ES" sz="1300" dirty="0" err="1"/>
              <a:t>track</a:t>
            </a:r>
            <a:endParaRPr lang="es-ES" sz="1400" dirty="0"/>
          </a:p>
        </p:txBody>
      </p:sp>
      <p:pic>
        <p:nvPicPr>
          <p:cNvPr id="4" name="Imagen 3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38E2ABE7-E53E-4497-839A-5C85CA5C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60" y="1902293"/>
            <a:ext cx="5357646" cy="2984515"/>
          </a:xfrm>
          <a:prstGeom prst="rect">
            <a:avLst/>
          </a:prstGeom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92D5A583-2677-4CEF-A89F-54F912CBE39B}"/>
              </a:ext>
            </a:extLst>
          </p:cNvPr>
          <p:cNvSpPr/>
          <p:nvPr/>
        </p:nvSpPr>
        <p:spPr>
          <a:xfrm>
            <a:off x="6085434" y="3338566"/>
            <a:ext cx="2293456" cy="111967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2E16F8AD-34AE-4A80-A102-8A07B3F7A79F}"/>
              </a:ext>
            </a:extLst>
          </p:cNvPr>
          <p:cNvSpPr/>
          <p:nvPr/>
        </p:nvSpPr>
        <p:spPr>
          <a:xfrm rot="16200000">
            <a:off x="4537451" y="2028575"/>
            <a:ext cx="1035143" cy="11196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8A5F81-8BD4-4B18-8DB5-0EBEC822C7E8}"/>
              </a:ext>
            </a:extLst>
          </p:cNvPr>
          <p:cNvSpPr txBox="1"/>
          <p:nvPr/>
        </p:nvSpPr>
        <p:spPr>
          <a:xfrm>
            <a:off x="6951306" y="3075648"/>
            <a:ext cx="149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filas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965326-3B47-4200-BAA1-D0BCCFD92A62}"/>
              </a:ext>
            </a:extLst>
          </p:cNvPr>
          <p:cNvSpPr txBox="1"/>
          <p:nvPr/>
        </p:nvSpPr>
        <p:spPr>
          <a:xfrm>
            <a:off x="5055022" y="1524184"/>
            <a:ext cx="198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columnas</a:t>
            </a:r>
          </a:p>
        </p:txBody>
      </p:sp>
    </p:spTree>
    <p:extLst>
      <p:ext uri="{BB962C8B-B14F-4D97-AF65-F5344CB8AC3E}">
        <p14:creationId xmlns:p14="http://schemas.microsoft.com/office/powerpoint/2010/main" val="3716760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12" grpId="0" animBg="1"/>
      <p:bldP spid="10" grpId="0"/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1746</TotalTime>
  <Words>2535</Words>
  <Application>Microsoft Office PowerPoint</Application>
  <PresentationFormat>Presentación en pantalla (16:9)</PresentationFormat>
  <Paragraphs>312</Paragraphs>
  <Slides>39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50" baseType="lpstr">
      <vt:lpstr>Arial</vt:lpstr>
      <vt:lpstr>Neo Sans Std Medium</vt:lpstr>
      <vt:lpstr>Montserrat SemiBold</vt:lpstr>
      <vt:lpstr>Neo Sans Std Light</vt:lpstr>
      <vt:lpstr>Cascadia Code PL</vt:lpstr>
      <vt:lpstr>Calibri</vt:lpstr>
      <vt:lpstr>Open Sans</vt:lpstr>
      <vt:lpstr>DejaVu Sans Mono</vt:lpstr>
      <vt:lpstr>Neo Sans Std</vt:lpstr>
      <vt:lpstr>Helvetica Neue</vt:lpstr>
      <vt:lpstr>Tema de Office</vt:lpstr>
      <vt:lpstr>Presentación de PowerPoint</vt:lpstr>
      <vt:lpstr>Agenda</vt:lpstr>
      <vt:lpstr>¿Qué es CSS Grid?</vt:lpstr>
      <vt:lpstr>Presentación de PowerPoint</vt:lpstr>
      <vt:lpstr>Grid Tracks o pistas </vt:lpstr>
      <vt:lpstr>Líneas de cuadrícula </vt:lpstr>
      <vt:lpstr>Grid Cell o celda </vt:lpstr>
      <vt:lpstr>Grid Áreas </vt:lpstr>
      <vt:lpstr>Grid Gutters o Gap </vt:lpstr>
      <vt:lpstr>Presentación de PowerPoint</vt:lpstr>
      <vt:lpstr>Antes de empezar…</vt:lpstr>
      <vt:lpstr>Propiedades para el control de estructura I</vt:lpstr>
      <vt:lpstr>Propiedades para el control de estructura II</vt:lpstr>
      <vt:lpstr>Propiedades para el control de estructura III</vt:lpstr>
      <vt:lpstr>Propiedades para el control de estructura IV</vt:lpstr>
      <vt:lpstr>Propiedades para el control de estructura V</vt:lpstr>
      <vt:lpstr>Presentación de PowerPoint</vt:lpstr>
      <vt:lpstr>Propiedades de espaciado</vt:lpstr>
      <vt:lpstr>Presentación de PowerPoint</vt:lpstr>
      <vt:lpstr>Posicionar elementos respecto a líneas I</vt:lpstr>
      <vt:lpstr>Posicionar elementos respecto a líneas II</vt:lpstr>
      <vt:lpstr>Superposición de elementos</vt:lpstr>
      <vt:lpstr>Presentación de PowerPoint</vt:lpstr>
      <vt:lpstr>Funciones</vt:lpstr>
      <vt:lpstr>Valores</vt:lpstr>
      <vt:lpstr>Presentación de PowerPoint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</vt:lpstr>
      <vt:lpstr>Alineación de elementos en un grid II</vt:lpstr>
      <vt:lpstr>Alineación de elementos en un grid II</vt:lpstr>
      <vt:lpstr>Alineación de elementos en un grid II</vt:lpstr>
      <vt:lpstr>Alineación de elementos en un grid II</vt:lpstr>
      <vt:lpstr>Alineación de elementos en un grid III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113</cp:revision>
  <dcterms:created xsi:type="dcterms:W3CDTF">2021-05-17T07:17:16Z</dcterms:created>
  <dcterms:modified xsi:type="dcterms:W3CDTF">2021-05-27T06:16:51Z</dcterms:modified>
  <cp:category/>
</cp:coreProperties>
</file>